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65" r:id="rId2"/>
    <p:sldId id="257" r:id="rId3"/>
    <p:sldId id="258" r:id="rId4"/>
    <p:sldId id="262" r:id="rId5"/>
    <p:sldId id="291" r:id="rId6"/>
    <p:sldId id="292" r:id="rId7"/>
    <p:sldId id="263" r:id="rId8"/>
    <p:sldId id="278" r:id="rId9"/>
    <p:sldId id="279" r:id="rId10"/>
    <p:sldId id="281" r:id="rId11"/>
    <p:sldId id="264" r:id="rId12"/>
    <p:sldId id="282" r:id="rId13"/>
    <p:sldId id="294" r:id="rId14"/>
    <p:sldId id="284" r:id="rId15"/>
    <p:sldId id="285" r:id="rId16"/>
    <p:sldId id="286" r:id="rId17"/>
    <p:sldId id="295" r:id="rId18"/>
    <p:sldId id="296" r:id="rId19"/>
    <p:sldId id="297" r:id="rId20"/>
    <p:sldId id="298" r:id="rId21"/>
    <p:sldId id="299" r:id="rId22"/>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Montserrat" panose="020B0604020202020204" charset="0"/>
      <p:regular r:id="rId29"/>
      <p:bold r:id="rId30"/>
      <p:italic r:id="rId31"/>
      <p:boldItalic r:id="rId32"/>
    </p:embeddedFont>
    <p:embeddedFont>
      <p:font typeface="Montserrat Light" panose="020B0604020202020204" charset="0"/>
      <p:regular r:id="rId33"/>
      <p: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5" d="100"/>
          <a:sy n="85" d="100"/>
        </p:scale>
        <p:origin x="590" y="67"/>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60.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3142-2DD1-E617-B32A-E649CFFF07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24DCFE8-2B61-77F8-4C67-90CF133130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E530C8-799B-3441-5AB6-2671F0463085}"/>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5" name="Footer Placeholder 4">
            <a:extLst>
              <a:ext uri="{FF2B5EF4-FFF2-40B4-BE49-F238E27FC236}">
                <a16:creationId xmlns:a16="http://schemas.microsoft.com/office/drawing/2014/main" id="{4A69E665-BDAD-ADC6-C618-BA2B66B84A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7474A6-CAC5-C3DB-6F4A-37E4E78822E6}"/>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2681107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71E58-0EE3-EDF2-0621-7F98F7F7481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B6B2885-4453-2F56-3910-8DBF39C3C3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A2E5E5-3053-89BC-7469-2FB7439F1AB3}"/>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5" name="Footer Placeholder 4">
            <a:extLst>
              <a:ext uri="{FF2B5EF4-FFF2-40B4-BE49-F238E27FC236}">
                <a16:creationId xmlns:a16="http://schemas.microsoft.com/office/drawing/2014/main" id="{499C0DA9-7F27-5347-AD80-1DFEFC3C50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B239C7-76CA-A127-81D0-7C777394C340}"/>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24138886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E5CC270-DBC9-89F0-76E1-09FA1F5B11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FDD1143-D224-9A14-86C8-E981022315B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D7C563-CBDE-8545-98DD-FAC0C865A920}"/>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5" name="Footer Placeholder 4">
            <a:extLst>
              <a:ext uri="{FF2B5EF4-FFF2-40B4-BE49-F238E27FC236}">
                <a16:creationId xmlns:a16="http://schemas.microsoft.com/office/drawing/2014/main" id="{64F3E4A3-8A7F-1D6A-D76F-D247E99C98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16707E-4569-605F-D4F6-470C39835241}"/>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2783610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E1A85-BF18-6DB7-5C0B-0CE1565949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6EBD06-F008-BBFA-A50C-796F5658C6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578727-F94A-FC3A-7444-CEA98A38F61D}"/>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5" name="Footer Placeholder 4">
            <a:extLst>
              <a:ext uri="{FF2B5EF4-FFF2-40B4-BE49-F238E27FC236}">
                <a16:creationId xmlns:a16="http://schemas.microsoft.com/office/drawing/2014/main" id="{DE13CDF8-51F5-9828-3A4D-4C886D2DC8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3A4154-DE2F-16A9-A878-8318D083E9AA}"/>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30244742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B8573-9CE7-B2D2-A9EA-9660748D2B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7ED410-2179-13B9-76FB-F4CC63C474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88D366-9B3A-07A8-653E-767CA4A1E9EA}"/>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5" name="Footer Placeholder 4">
            <a:extLst>
              <a:ext uri="{FF2B5EF4-FFF2-40B4-BE49-F238E27FC236}">
                <a16:creationId xmlns:a16="http://schemas.microsoft.com/office/drawing/2014/main" id="{7FAFB05E-8381-D732-66A9-2773FD23C1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F535B5-ECB2-C8FA-3942-DD745B5FBAFF}"/>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2304336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28312-631D-855C-96CB-1FE83EBA32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2B1EE6-9657-06B4-BC82-8852D21649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7201BE-B864-0369-00C9-43882E7A28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1F13123-8C4F-B976-EFE6-D39551B71114}"/>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6" name="Footer Placeholder 5">
            <a:extLst>
              <a:ext uri="{FF2B5EF4-FFF2-40B4-BE49-F238E27FC236}">
                <a16:creationId xmlns:a16="http://schemas.microsoft.com/office/drawing/2014/main" id="{26F263E6-11B2-7483-7EAD-43B35BFBE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BC634B-F454-C24E-3AFE-8A0F43FC6245}"/>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131507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31FAF-AFE7-AD6B-4EDC-BEE5A121A9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8F45C2-57D0-46D1-F844-AC4781612F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EE638F-A036-A8E9-BE66-E56CF25BD0C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C45E27-EA32-6CC6-05AD-AEAE87C8BA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74F8ED-9E27-092B-3823-9502581198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74B95B-0811-49A8-8E13-3F2C2AF01545}"/>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8" name="Footer Placeholder 7">
            <a:extLst>
              <a:ext uri="{FF2B5EF4-FFF2-40B4-BE49-F238E27FC236}">
                <a16:creationId xmlns:a16="http://schemas.microsoft.com/office/drawing/2014/main" id="{9D04DB3D-CDA7-28C9-FE9A-08EF770F97C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1030DBD-D299-E70B-9886-7C4F556A1065}"/>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2230883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13E6C-9EB7-6A4D-382B-F2856BB0A85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A94A0F-ACB6-EC35-1227-EC8147C586F7}"/>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4" name="Footer Placeholder 3">
            <a:extLst>
              <a:ext uri="{FF2B5EF4-FFF2-40B4-BE49-F238E27FC236}">
                <a16:creationId xmlns:a16="http://schemas.microsoft.com/office/drawing/2014/main" id="{7378A6B4-A61C-286D-6E2F-1F347753ED9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BD53925-A25D-728D-44CD-EA5686F2BCC0}"/>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32628435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5834C7-8CC1-97E4-F6AE-E8326438BDBF}"/>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3" name="Footer Placeholder 2">
            <a:extLst>
              <a:ext uri="{FF2B5EF4-FFF2-40B4-BE49-F238E27FC236}">
                <a16:creationId xmlns:a16="http://schemas.microsoft.com/office/drawing/2014/main" id="{1613E998-185D-11F1-57B1-79F45977A0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31C43B-1C0C-99FE-9ED6-611F7231461B}"/>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2180073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AC306-5240-FA1A-0609-9D7F270BF2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C497D6-03C1-F5D3-4219-0C5C3A78B2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7E8199-0DB5-2F61-3F84-0D6130946FC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58A430-ED4E-07EB-FFE1-A9B19D0A67C6}"/>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6" name="Footer Placeholder 5">
            <a:extLst>
              <a:ext uri="{FF2B5EF4-FFF2-40B4-BE49-F238E27FC236}">
                <a16:creationId xmlns:a16="http://schemas.microsoft.com/office/drawing/2014/main" id="{0898F101-7AEF-5F62-7F3A-B3FD7DD213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1F6471-D6E2-CDAC-A26D-177650524223}"/>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404087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5E392C-F04A-8ADE-2FAF-5982F5BB19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3DF4759-90DE-2B65-14B7-19F29E5FC4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9F296CA-017C-932D-D277-4B209A2801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5C6E16-8C48-2D80-795D-BF4C50DD3370}"/>
              </a:ext>
            </a:extLst>
          </p:cNvPr>
          <p:cNvSpPr>
            <a:spLocks noGrp="1"/>
          </p:cNvSpPr>
          <p:nvPr>
            <p:ph type="dt" sz="half" idx="10"/>
          </p:nvPr>
        </p:nvSpPr>
        <p:spPr/>
        <p:txBody>
          <a:bodyPr/>
          <a:lstStyle/>
          <a:p>
            <a:fld id="{D783FB5B-C238-453B-BE92-A372E1E4A831}" type="datetimeFigureOut">
              <a:rPr lang="en-US" smtClean="0"/>
              <a:t>5/17/2023</a:t>
            </a:fld>
            <a:endParaRPr lang="en-US"/>
          </a:p>
        </p:txBody>
      </p:sp>
      <p:sp>
        <p:nvSpPr>
          <p:cNvPr id="6" name="Footer Placeholder 5">
            <a:extLst>
              <a:ext uri="{FF2B5EF4-FFF2-40B4-BE49-F238E27FC236}">
                <a16:creationId xmlns:a16="http://schemas.microsoft.com/office/drawing/2014/main" id="{CA269FBD-9FB7-0279-B0F3-29378BB7F8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269505-9962-7250-CAD4-BEB759224146}"/>
              </a:ext>
            </a:extLst>
          </p:cNvPr>
          <p:cNvSpPr>
            <a:spLocks noGrp="1"/>
          </p:cNvSpPr>
          <p:nvPr>
            <p:ph type="sldNum" sz="quarter" idx="12"/>
          </p:nvPr>
        </p:nvSpPr>
        <p:spPr/>
        <p:txBody>
          <a:bodyPr/>
          <a:lstStyle/>
          <a:p>
            <a:fld id="{62398A02-13FC-4326-B72C-E2E4E0459DFF}" type="slidenum">
              <a:rPr lang="en-US" smtClean="0"/>
              <a:t>‹nº›</a:t>
            </a:fld>
            <a:endParaRPr lang="en-US"/>
          </a:p>
        </p:txBody>
      </p:sp>
    </p:spTree>
    <p:extLst>
      <p:ext uri="{BB962C8B-B14F-4D97-AF65-F5344CB8AC3E}">
        <p14:creationId xmlns:p14="http://schemas.microsoft.com/office/powerpoint/2010/main" val="9406138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4E58E7-B4B8-140A-6A88-333D5DEE75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95FD9E6-DEE2-D1E6-CD0B-DD47C27D73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EE2E4F-C8A2-5298-FDD9-61FFFF27D3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83FB5B-C238-453B-BE92-A372E1E4A831}" type="datetimeFigureOut">
              <a:rPr lang="en-US" smtClean="0"/>
              <a:t>5/17/2023</a:t>
            </a:fld>
            <a:endParaRPr lang="en-US"/>
          </a:p>
        </p:txBody>
      </p:sp>
      <p:sp>
        <p:nvSpPr>
          <p:cNvPr id="5" name="Footer Placeholder 4">
            <a:extLst>
              <a:ext uri="{FF2B5EF4-FFF2-40B4-BE49-F238E27FC236}">
                <a16:creationId xmlns:a16="http://schemas.microsoft.com/office/drawing/2014/main" id="{73FE4ABA-3814-6289-7CCE-5EB2242DD6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360943-A291-5C2D-9B31-5610183BFD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398A02-13FC-4326-B72C-E2E4E0459DFF}" type="slidenum">
              <a:rPr lang="en-US" smtClean="0"/>
              <a:t>‹nº›</a:t>
            </a:fld>
            <a:endParaRPr lang="en-US"/>
          </a:p>
        </p:txBody>
      </p:sp>
    </p:spTree>
    <p:extLst>
      <p:ext uri="{BB962C8B-B14F-4D97-AF65-F5344CB8AC3E}">
        <p14:creationId xmlns:p14="http://schemas.microsoft.com/office/powerpoint/2010/main" val="21149051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slide" Target="slide3.xml"/><Relationship Id="rId18" Type="http://schemas.openxmlformats.org/officeDocument/2006/relationships/image" Target="../media/image7.png"/><Relationship Id="rId3" Type="http://schemas.openxmlformats.org/officeDocument/2006/relationships/hyperlink" Target="https://pxhere.com/en/photo/1076087" TargetMode="External"/><Relationship Id="rId7" Type="http://schemas.openxmlformats.org/officeDocument/2006/relationships/slide" Target="slide4.xml"/><Relationship Id="rId12" Type="http://schemas.openxmlformats.org/officeDocument/2006/relationships/image" Target="../media/image5.png"/><Relationship Id="rId17" Type="http://schemas.openxmlformats.org/officeDocument/2006/relationships/image" Target="../media/image60.png"/><Relationship Id="rId2" Type="http://schemas.openxmlformats.org/officeDocument/2006/relationships/image" Target="../media/image1.jpeg"/><Relationship Id="rId16" Type="http://schemas.openxmlformats.org/officeDocument/2006/relationships/slide" Target="slide7.xml"/><Relationship Id="rId20"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4.png"/><Relationship Id="rId5" Type="http://schemas.openxmlformats.org/officeDocument/2006/relationships/hyperlink" Target="https://pixabay.com/en/pin-board-cork-wood-memo-frame-2631965/" TargetMode="External"/><Relationship Id="rId15" Type="http://schemas.openxmlformats.org/officeDocument/2006/relationships/image" Target="../media/image6.png"/><Relationship Id="rId10" Type="http://schemas.openxmlformats.org/officeDocument/2006/relationships/slide" Target="slide2.xml"/><Relationship Id="rId19" Type="http://schemas.openxmlformats.org/officeDocument/2006/relationships/slide" Target="slide11.xml"/><Relationship Id="rId4" Type="http://schemas.openxmlformats.org/officeDocument/2006/relationships/image" Target="../media/image2.png"/><Relationship Id="rId9" Type="http://schemas.openxmlformats.org/officeDocument/2006/relationships/image" Target="../media/image4.png"/><Relationship Id="rId1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hyperlink" Target="https://commons.wikimedia.org/wiki/File:Light_bulb_icon_light.svg"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hyperlink" Target="https://freesvg.org/target-silhouette"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866DF91-DA25-B4DF-EA56-955E15CC7B14}"/>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3697" t="10676" r="3697" b="10676"/>
          <a:stretch/>
        </p:blipFill>
        <p:spPr>
          <a:xfrm>
            <a:off x="-1" y="0"/>
            <a:ext cx="12192001" cy="6858000"/>
          </a:xfrm>
          <a:prstGeom prst="rect">
            <a:avLst/>
          </a:prstGeom>
        </p:spPr>
      </p:pic>
      <p:pic>
        <p:nvPicPr>
          <p:cNvPr id="5" name="Picture 4">
            <a:extLst>
              <a:ext uri="{FF2B5EF4-FFF2-40B4-BE49-F238E27FC236}">
                <a16:creationId xmlns:a16="http://schemas.microsoft.com/office/drawing/2014/main" id="{E06771DB-A60F-0D13-D174-01B2C9450635}"/>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1527673" y="-274240"/>
            <a:ext cx="8857620" cy="6255694"/>
          </a:xfrm>
          <a:prstGeom prst="rect">
            <a:avLst/>
          </a:prstGeom>
          <a:effectLst>
            <a:reflection blurRad="6350" stA="52000" endA="300" endPos="35000" dir="5400000" sy="-100000" algn="bl" rotWithShape="0"/>
          </a:effectLst>
        </p:spPr>
      </p:pic>
      <mc:AlternateContent xmlns:mc="http://schemas.openxmlformats.org/markup-compatibility/2006" xmlns:pslz="http://schemas.microsoft.com/office/powerpoint/2016/slidezoom">
        <mc:Choice Requires="pslz">
          <p:graphicFrame>
            <p:nvGraphicFramePr>
              <p:cNvPr id="14" name="Slide Zoom 13">
                <a:extLst>
                  <a:ext uri="{FF2B5EF4-FFF2-40B4-BE49-F238E27FC236}">
                    <a16:creationId xmlns:a16="http://schemas.microsoft.com/office/drawing/2014/main" id="{732D93A1-C968-9C85-5515-8BA9677AD300}"/>
                  </a:ext>
                </a:extLst>
              </p:cNvPr>
              <p:cNvGraphicFramePr>
                <a:graphicFrameLocks noChangeAspect="1"/>
              </p:cNvGraphicFramePr>
              <p:nvPr>
                <p:extLst>
                  <p:ext uri="{D42A27DB-BD31-4B8C-83A1-F6EECF244321}">
                    <p14:modId xmlns:p14="http://schemas.microsoft.com/office/powerpoint/2010/main" val="3232758750"/>
                  </p:ext>
                </p:extLst>
              </p:nvPr>
            </p:nvGraphicFramePr>
            <p:xfrm>
              <a:off x="7299436" y="1604582"/>
              <a:ext cx="1916127" cy="1108796"/>
            </p:xfrm>
            <a:graphic>
              <a:graphicData uri="http://schemas.microsoft.com/office/powerpoint/2016/slidezoom">
                <pslz:sldZm>
                  <pslz:sldZmObj sldId="262" cId="2865707914">
                    <pslz:zmPr id="{D2DC29C8-8A4E-4BCC-80EF-B19238BA4C6B}" returnToParent="0" transitionDur="1000">
                      <p166:blipFill xmlns:p166="http://schemas.microsoft.com/office/powerpoint/2016/6/main">
                        <a:blip r:embed="rId6"/>
                        <a:stretch>
                          <a:fillRect/>
                        </a:stretch>
                      </p166:blipFill>
                      <p166:spPr xmlns:p166="http://schemas.microsoft.com/office/powerpoint/2016/6/main">
                        <a:xfrm>
                          <a:off x="0" y="0"/>
                          <a:ext cx="1916127" cy="1108796"/>
                        </a:xfrm>
                        <a:prstGeom prst="rect">
                          <a:avLst/>
                        </a:prstGeom>
                        <a:ln w="3175">
                          <a:solidFill>
                            <a:prstClr val="ltGray"/>
                          </a:solidFill>
                        </a:ln>
                        <a:effectLst>
                          <a:outerShdw blurRad="63500" sx="102000" sy="102000" algn="ctr" rotWithShape="0">
                            <a:prstClr val="black">
                              <a:alpha val="40000"/>
                            </a:prstClr>
                          </a:outerShdw>
                        </a:effectLst>
                      </p166:spPr>
                    </pslz:zmPr>
                  </pslz:sldZmObj>
                </pslz:sldZm>
              </a:graphicData>
            </a:graphic>
          </p:graphicFrame>
        </mc:Choice>
        <mc:Fallback xmlns="">
          <p:pic>
            <p:nvPicPr>
              <p:cNvPr id="14" name="Slide Zoom 13">
                <a:hlinkClick r:id="rId7" action="ppaction://hlinksldjump"/>
                <a:extLst>
                  <a:ext uri="{FF2B5EF4-FFF2-40B4-BE49-F238E27FC236}">
                    <a16:creationId xmlns:a16="http://schemas.microsoft.com/office/drawing/2014/main" id="{732D93A1-C968-9C85-5515-8BA9677AD300}"/>
                  </a:ext>
                </a:extLst>
              </p:cNvPr>
              <p:cNvPicPr>
                <a:picLocks noGrp="1" noRot="1" noChangeAspect="1" noMove="1" noResize="1" noEditPoints="1" noAdjustHandles="1" noChangeArrowheads="1" noChangeShapeType="1"/>
              </p:cNvPicPr>
              <p:nvPr/>
            </p:nvPicPr>
            <p:blipFill>
              <a:blip r:embed="rId8"/>
              <a:stretch>
                <a:fillRect/>
              </a:stretch>
            </p:blipFill>
            <p:spPr>
              <a:xfrm>
                <a:off x="7299436" y="1604582"/>
                <a:ext cx="1916127" cy="1108796"/>
              </a:xfrm>
              <a:prstGeom prst="rect">
                <a:avLst/>
              </a:prstGeom>
              <a:ln w="3175">
                <a:solidFill>
                  <a:prstClr val="ltGray"/>
                </a:solidFill>
              </a:ln>
              <a:effectLst>
                <a:outerShdw blurRad="63500" sx="102000" sy="102000" algn="ctr" rotWithShape="0">
                  <a:prstClr val="black">
                    <a:alpha val="40000"/>
                  </a:prstClr>
                </a:outerShdw>
              </a:effectLst>
            </p:spPr>
          </p:pic>
        </mc:Fallback>
      </mc:AlternateContent>
      <mc:AlternateContent xmlns:mc="http://schemas.openxmlformats.org/markup-compatibility/2006" xmlns:pslz="http://schemas.microsoft.com/office/powerpoint/2016/slidezoom">
        <mc:Choice Requires="pslz">
          <p:graphicFrame>
            <p:nvGraphicFramePr>
              <p:cNvPr id="10" name="Slide Zoom 9">
                <a:extLst>
                  <a:ext uri="{FF2B5EF4-FFF2-40B4-BE49-F238E27FC236}">
                    <a16:creationId xmlns:a16="http://schemas.microsoft.com/office/drawing/2014/main" id="{0078B3DD-EA97-12CF-9C87-4AA0D3786E50}"/>
                  </a:ext>
                </a:extLst>
              </p:cNvPr>
              <p:cNvGraphicFramePr>
                <a:graphicFrameLocks noChangeAspect="1"/>
              </p:cNvGraphicFramePr>
              <p:nvPr>
                <p:extLst>
                  <p:ext uri="{D42A27DB-BD31-4B8C-83A1-F6EECF244321}">
                    <p14:modId xmlns:p14="http://schemas.microsoft.com/office/powerpoint/2010/main" val="638805344"/>
                  </p:ext>
                </p:extLst>
              </p:nvPr>
            </p:nvGraphicFramePr>
            <p:xfrm>
              <a:off x="2733573" y="1590788"/>
              <a:ext cx="1916126" cy="1108796"/>
            </p:xfrm>
            <a:graphic>
              <a:graphicData uri="http://schemas.microsoft.com/office/powerpoint/2016/slidezoom">
                <pslz:sldZm>
                  <pslz:sldZmObj sldId="257" cId="3149574224">
                    <pslz:zmPr id="{3E9F11EC-B695-4CE9-B116-5CE60288BFDF}" returnToParent="0" transitionDur="1000">
                      <p166:blipFill xmlns:p166="http://schemas.microsoft.com/office/powerpoint/2016/6/main">
                        <a:blip r:embed="rId9"/>
                        <a:stretch>
                          <a:fillRect/>
                        </a:stretch>
                      </p166:blipFill>
                      <p166:spPr xmlns:p166="http://schemas.microsoft.com/office/powerpoint/2016/6/main">
                        <a:xfrm>
                          <a:off x="0" y="0"/>
                          <a:ext cx="1916126" cy="1108796"/>
                        </a:xfrm>
                        <a:prstGeom prst="rect">
                          <a:avLst/>
                        </a:prstGeom>
                        <a:ln w="3175">
                          <a:solidFill>
                            <a:prstClr val="ltGray"/>
                          </a:solidFill>
                        </a:ln>
                        <a:effectLst>
                          <a:outerShdw blurRad="63500" sx="102000" sy="102000" algn="ctr" rotWithShape="0">
                            <a:prstClr val="black">
                              <a:alpha val="40000"/>
                            </a:prstClr>
                          </a:outerShdw>
                        </a:effectLst>
                      </p166:spPr>
                    </pslz:zmPr>
                  </pslz:sldZmObj>
                </pslz:sldZm>
              </a:graphicData>
            </a:graphic>
          </p:graphicFrame>
        </mc:Choice>
        <mc:Fallback xmlns="">
          <p:pic>
            <p:nvPicPr>
              <p:cNvPr id="10" name="Slide Zoom 9">
                <a:hlinkClick r:id="rId10" action="ppaction://hlinksldjump"/>
                <a:extLst>
                  <a:ext uri="{FF2B5EF4-FFF2-40B4-BE49-F238E27FC236}">
                    <a16:creationId xmlns:a16="http://schemas.microsoft.com/office/drawing/2014/main" id="{0078B3DD-EA97-12CF-9C87-4AA0D3786E50}"/>
                  </a:ext>
                </a:extLst>
              </p:cNvPr>
              <p:cNvPicPr>
                <a:picLocks noGrp="1" noRot="1" noChangeAspect="1" noMove="1" noResize="1" noEditPoints="1" noAdjustHandles="1" noChangeArrowheads="1" noChangeShapeType="1"/>
              </p:cNvPicPr>
              <p:nvPr/>
            </p:nvPicPr>
            <p:blipFill>
              <a:blip r:embed="rId11"/>
              <a:stretch>
                <a:fillRect/>
              </a:stretch>
            </p:blipFill>
            <p:spPr>
              <a:xfrm>
                <a:off x="2733573" y="1590788"/>
                <a:ext cx="1916126" cy="1108796"/>
              </a:xfrm>
              <a:prstGeom prst="rect">
                <a:avLst/>
              </a:prstGeom>
              <a:ln w="3175">
                <a:solidFill>
                  <a:prstClr val="ltGray"/>
                </a:solidFill>
              </a:ln>
              <a:effectLst>
                <a:outerShdw blurRad="63500" sx="102000" sy="102000" algn="ctr" rotWithShape="0">
                  <a:prstClr val="black">
                    <a:alpha val="40000"/>
                  </a:prstClr>
                </a:outerShdw>
              </a:effectLst>
            </p:spPr>
          </p:pic>
        </mc:Fallback>
      </mc:AlternateContent>
      <mc:AlternateContent xmlns:mc="http://schemas.openxmlformats.org/markup-compatibility/2006" xmlns:pslz="http://schemas.microsoft.com/office/powerpoint/2016/slidezoom">
        <mc:Choice Requires="pslz">
          <p:graphicFrame>
            <p:nvGraphicFramePr>
              <p:cNvPr id="12" name="Slide Zoom 11">
                <a:extLst>
                  <a:ext uri="{FF2B5EF4-FFF2-40B4-BE49-F238E27FC236}">
                    <a16:creationId xmlns:a16="http://schemas.microsoft.com/office/drawing/2014/main" id="{F1035A33-6988-B2F5-79D8-3AE7D2FD6BE6}"/>
                  </a:ext>
                </a:extLst>
              </p:cNvPr>
              <p:cNvGraphicFramePr>
                <a:graphicFrameLocks noChangeAspect="1"/>
              </p:cNvGraphicFramePr>
              <p:nvPr>
                <p:extLst>
                  <p:ext uri="{D42A27DB-BD31-4B8C-83A1-F6EECF244321}">
                    <p14:modId xmlns:p14="http://schemas.microsoft.com/office/powerpoint/2010/main" val="2446616171"/>
                  </p:ext>
                </p:extLst>
              </p:nvPr>
            </p:nvGraphicFramePr>
            <p:xfrm>
              <a:off x="5016504" y="1590788"/>
              <a:ext cx="1916126" cy="1108796"/>
            </p:xfrm>
            <a:graphic>
              <a:graphicData uri="http://schemas.microsoft.com/office/powerpoint/2016/slidezoom">
                <pslz:sldZm>
                  <pslz:sldZmObj sldId="258" cId="31964910">
                    <pslz:zmPr id="{740FB14A-1B7C-42E8-8D33-A4F009D20D09}" returnToParent="0" transitionDur="1000">
                      <p166:blipFill xmlns:p166="http://schemas.microsoft.com/office/powerpoint/2016/6/main">
                        <a:blip r:embed="rId12"/>
                        <a:stretch>
                          <a:fillRect/>
                        </a:stretch>
                      </p166:blipFill>
                      <p166:spPr xmlns:p166="http://schemas.microsoft.com/office/powerpoint/2016/6/main">
                        <a:xfrm>
                          <a:off x="0" y="0"/>
                          <a:ext cx="1916126" cy="1108796"/>
                        </a:xfrm>
                        <a:prstGeom prst="rect">
                          <a:avLst/>
                        </a:prstGeom>
                        <a:ln w="3175">
                          <a:solidFill>
                            <a:prstClr val="ltGray"/>
                          </a:solidFill>
                        </a:ln>
                        <a:effectLst>
                          <a:outerShdw blurRad="63500" sx="102000" sy="102000" algn="ctr" rotWithShape="0">
                            <a:prstClr val="black">
                              <a:alpha val="40000"/>
                            </a:prstClr>
                          </a:outerShdw>
                        </a:effectLst>
                      </p166:spPr>
                    </pslz:zmPr>
                  </pslz:sldZmObj>
                </pslz:sldZm>
              </a:graphicData>
            </a:graphic>
          </p:graphicFrame>
        </mc:Choice>
        <mc:Fallback xmlns="">
          <p:pic>
            <p:nvPicPr>
              <p:cNvPr id="12" name="Slide Zoom 11">
                <a:hlinkClick r:id="rId13" action="ppaction://hlinksldjump"/>
                <a:extLst>
                  <a:ext uri="{FF2B5EF4-FFF2-40B4-BE49-F238E27FC236}">
                    <a16:creationId xmlns:a16="http://schemas.microsoft.com/office/drawing/2014/main" id="{F1035A33-6988-B2F5-79D8-3AE7D2FD6BE6}"/>
                  </a:ext>
                </a:extLst>
              </p:cNvPr>
              <p:cNvPicPr>
                <a:picLocks noGrp="1" noRot="1" noChangeAspect="1" noMove="1" noResize="1" noEditPoints="1" noAdjustHandles="1" noChangeArrowheads="1" noChangeShapeType="1"/>
              </p:cNvPicPr>
              <p:nvPr/>
            </p:nvPicPr>
            <p:blipFill>
              <a:blip r:embed="rId14"/>
              <a:stretch>
                <a:fillRect/>
              </a:stretch>
            </p:blipFill>
            <p:spPr>
              <a:xfrm>
                <a:off x="5016504" y="1590788"/>
                <a:ext cx="1916126" cy="1108796"/>
              </a:xfrm>
              <a:prstGeom prst="rect">
                <a:avLst/>
              </a:prstGeom>
              <a:ln w="3175">
                <a:solidFill>
                  <a:prstClr val="ltGray"/>
                </a:solidFill>
              </a:ln>
              <a:effectLst>
                <a:outerShdw blurRad="63500" sx="102000" sy="102000" algn="ctr" rotWithShape="0">
                  <a:prstClr val="black">
                    <a:alpha val="40000"/>
                  </a:prstClr>
                </a:outerShdw>
              </a:effectLst>
            </p:spPr>
          </p:pic>
        </mc:Fallback>
      </mc:AlternateContent>
      <mc:AlternateContent xmlns:mc="http://schemas.openxmlformats.org/markup-compatibility/2006" xmlns:pslz="http://schemas.microsoft.com/office/powerpoint/2016/slidezoom">
        <mc:Choice Requires="pslz">
          <p:graphicFrame>
            <p:nvGraphicFramePr>
              <p:cNvPr id="16" name="Slide Zoom 15">
                <a:extLst>
                  <a:ext uri="{FF2B5EF4-FFF2-40B4-BE49-F238E27FC236}">
                    <a16:creationId xmlns:a16="http://schemas.microsoft.com/office/drawing/2014/main" id="{ABB6DF18-9D3A-632E-334A-E34C338E329C}"/>
                  </a:ext>
                </a:extLst>
              </p:cNvPr>
              <p:cNvGraphicFramePr>
                <a:graphicFrameLocks noChangeAspect="1"/>
              </p:cNvGraphicFramePr>
              <p:nvPr>
                <p:extLst>
                  <p:ext uri="{D42A27DB-BD31-4B8C-83A1-F6EECF244321}">
                    <p14:modId xmlns:p14="http://schemas.microsoft.com/office/powerpoint/2010/main" val="4182486765"/>
                  </p:ext>
                </p:extLst>
              </p:nvPr>
            </p:nvGraphicFramePr>
            <p:xfrm>
              <a:off x="3738268" y="3139734"/>
              <a:ext cx="1916126" cy="1108796"/>
            </p:xfrm>
            <a:graphic>
              <a:graphicData uri="http://schemas.microsoft.com/office/powerpoint/2016/slidezoom">
                <pslz:sldZm>
                  <pslz:sldZmObj sldId="263" cId="3702311697">
                    <pslz:zmPr id="{9497D66D-92FC-45A6-9D9A-45BCCAB2F6C0}" returnToParent="0" transitionDur="1000">
                      <p166:blipFill xmlns:p166="http://schemas.microsoft.com/office/powerpoint/2016/6/main">
                        <a:blip r:embed="rId15"/>
                        <a:stretch>
                          <a:fillRect/>
                        </a:stretch>
                      </p166:blipFill>
                      <p166:spPr xmlns:p166="http://schemas.microsoft.com/office/powerpoint/2016/6/main">
                        <a:xfrm>
                          <a:off x="0" y="0"/>
                          <a:ext cx="1916126" cy="1108796"/>
                        </a:xfrm>
                        <a:prstGeom prst="rect">
                          <a:avLst/>
                        </a:prstGeom>
                        <a:ln w="3175">
                          <a:solidFill>
                            <a:prstClr val="ltGray"/>
                          </a:solidFill>
                        </a:ln>
                        <a:effectLst>
                          <a:outerShdw blurRad="63500" sx="102000" sy="102000" algn="ctr" rotWithShape="0">
                            <a:prstClr val="black">
                              <a:alpha val="40000"/>
                            </a:prstClr>
                          </a:outerShdw>
                        </a:effectLst>
                      </p166:spPr>
                    </pslz:zmPr>
                  </pslz:sldZmObj>
                </pslz:sldZm>
              </a:graphicData>
            </a:graphic>
          </p:graphicFrame>
        </mc:Choice>
        <mc:Fallback xmlns="">
          <p:pic>
            <p:nvPicPr>
              <p:cNvPr id="16" name="Slide Zoom 15">
                <a:hlinkClick r:id="rId16" action="ppaction://hlinksldjump"/>
                <a:extLst>
                  <a:ext uri="{FF2B5EF4-FFF2-40B4-BE49-F238E27FC236}">
                    <a16:creationId xmlns:a16="http://schemas.microsoft.com/office/drawing/2014/main" id="{ABB6DF18-9D3A-632E-334A-E34C338E329C}"/>
                  </a:ext>
                </a:extLst>
              </p:cNvPr>
              <p:cNvPicPr>
                <a:picLocks noGrp="1" noRot="1" noChangeAspect="1" noMove="1" noResize="1" noEditPoints="1" noAdjustHandles="1" noChangeArrowheads="1" noChangeShapeType="1"/>
              </p:cNvPicPr>
              <p:nvPr/>
            </p:nvPicPr>
            <p:blipFill>
              <a:blip r:embed="rId17"/>
              <a:stretch>
                <a:fillRect/>
              </a:stretch>
            </p:blipFill>
            <p:spPr>
              <a:xfrm>
                <a:off x="3738268" y="3139734"/>
                <a:ext cx="1916126" cy="1108796"/>
              </a:xfrm>
              <a:prstGeom prst="rect">
                <a:avLst/>
              </a:prstGeom>
              <a:ln w="3175">
                <a:solidFill>
                  <a:prstClr val="ltGray"/>
                </a:solidFill>
              </a:ln>
              <a:effectLst>
                <a:outerShdw blurRad="63500" sx="102000" sy="102000" algn="ctr" rotWithShape="0">
                  <a:prstClr val="black">
                    <a:alpha val="40000"/>
                  </a:prstClr>
                </a:outerShdw>
              </a:effectLst>
            </p:spPr>
          </p:pic>
        </mc:Fallback>
      </mc:AlternateContent>
      <mc:AlternateContent xmlns:mc="http://schemas.openxmlformats.org/markup-compatibility/2006" xmlns:pslz="http://schemas.microsoft.com/office/powerpoint/2016/slidezoom">
        <mc:Choice Requires="pslz">
          <p:graphicFrame>
            <p:nvGraphicFramePr>
              <p:cNvPr id="18" name="Slide Zoom 17">
                <a:extLst>
                  <a:ext uri="{FF2B5EF4-FFF2-40B4-BE49-F238E27FC236}">
                    <a16:creationId xmlns:a16="http://schemas.microsoft.com/office/drawing/2014/main" id="{73718469-0107-CD60-2110-060973E68350}"/>
                  </a:ext>
                </a:extLst>
              </p:cNvPr>
              <p:cNvGraphicFramePr>
                <a:graphicFrameLocks noChangeAspect="1"/>
              </p:cNvGraphicFramePr>
              <p:nvPr>
                <p:extLst>
                  <p:ext uri="{D42A27DB-BD31-4B8C-83A1-F6EECF244321}">
                    <p14:modId xmlns:p14="http://schemas.microsoft.com/office/powerpoint/2010/main" val="1212259394"/>
                  </p:ext>
                </p:extLst>
              </p:nvPr>
            </p:nvGraphicFramePr>
            <p:xfrm>
              <a:off x="6231552" y="3139601"/>
              <a:ext cx="1916126" cy="1108796"/>
            </p:xfrm>
            <a:graphic>
              <a:graphicData uri="http://schemas.microsoft.com/office/powerpoint/2016/slidezoom">
                <pslz:sldZm>
                  <pslz:sldZmObj sldId="264" cId="735511654">
                    <pslz:zmPr id="{F9F99EBB-00F3-4270-A709-A7D2B1BF0ABB}" returnToParent="0" transitionDur="1000">
                      <p166:blipFill xmlns:p166="http://schemas.microsoft.com/office/powerpoint/2016/6/main">
                        <a:blip r:embed="rId18"/>
                        <a:stretch>
                          <a:fillRect/>
                        </a:stretch>
                      </p166:blipFill>
                      <p166:spPr xmlns:p166="http://schemas.microsoft.com/office/powerpoint/2016/6/main">
                        <a:xfrm>
                          <a:off x="0" y="0"/>
                          <a:ext cx="1916126" cy="1108796"/>
                        </a:xfrm>
                        <a:prstGeom prst="rect">
                          <a:avLst/>
                        </a:prstGeom>
                        <a:ln w="3175">
                          <a:solidFill>
                            <a:prstClr val="ltGray"/>
                          </a:solidFill>
                        </a:ln>
                        <a:effectLst>
                          <a:outerShdw blurRad="63500" sx="102000" sy="102000" algn="ctr" rotWithShape="0">
                            <a:prstClr val="black">
                              <a:alpha val="40000"/>
                            </a:prstClr>
                          </a:outerShdw>
                        </a:effectLst>
                      </p166:spPr>
                    </pslz:zmPr>
                  </pslz:sldZmObj>
                </pslz:sldZm>
              </a:graphicData>
            </a:graphic>
          </p:graphicFrame>
        </mc:Choice>
        <mc:Fallback xmlns="">
          <p:pic>
            <p:nvPicPr>
              <p:cNvPr id="18" name="Slide Zoom 17">
                <a:hlinkClick r:id="rId19" action="ppaction://hlinksldjump"/>
                <a:extLst>
                  <a:ext uri="{FF2B5EF4-FFF2-40B4-BE49-F238E27FC236}">
                    <a16:creationId xmlns:a16="http://schemas.microsoft.com/office/drawing/2014/main" id="{73718469-0107-CD60-2110-060973E68350}"/>
                  </a:ext>
                </a:extLst>
              </p:cNvPr>
              <p:cNvPicPr>
                <a:picLocks noGrp="1" noRot="1" noChangeAspect="1" noMove="1" noResize="1" noEditPoints="1" noAdjustHandles="1" noChangeArrowheads="1" noChangeShapeType="1"/>
              </p:cNvPicPr>
              <p:nvPr/>
            </p:nvPicPr>
            <p:blipFill>
              <a:blip r:embed="rId20"/>
              <a:stretch>
                <a:fillRect/>
              </a:stretch>
            </p:blipFill>
            <p:spPr>
              <a:xfrm>
                <a:off x="6231552" y="3139601"/>
                <a:ext cx="1916126" cy="1108796"/>
              </a:xfrm>
              <a:prstGeom prst="rect">
                <a:avLst/>
              </a:prstGeom>
              <a:ln w="3175">
                <a:solidFill>
                  <a:prstClr val="ltGray"/>
                </a:solidFill>
              </a:ln>
              <a:effectLst>
                <a:outerShdw blurRad="63500" sx="102000" sy="102000" algn="ctr" rotWithShape="0">
                  <a:prstClr val="black">
                    <a:alpha val="40000"/>
                  </a:prstClr>
                </a:outerShdw>
              </a:effectLst>
            </p:spPr>
          </p:pic>
        </mc:Fallback>
      </mc:AlternateContent>
      <p:sp>
        <p:nvSpPr>
          <p:cNvPr id="87" name="Rectangle: Folded Corner 86">
            <a:extLst>
              <a:ext uri="{FF2B5EF4-FFF2-40B4-BE49-F238E27FC236}">
                <a16:creationId xmlns:a16="http://schemas.microsoft.com/office/drawing/2014/main" id="{D9DF816F-B067-5BC6-F1C6-8A8FFE802AB7}"/>
              </a:ext>
            </a:extLst>
          </p:cNvPr>
          <p:cNvSpPr/>
          <p:nvPr/>
        </p:nvSpPr>
        <p:spPr>
          <a:xfrm rot="21004534">
            <a:off x="2525607" y="2946424"/>
            <a:ext cx="663655" cy="792143"/>
          </a:xfrm>
          <a:prstGeom prst="foldedCorner">
            <a:avLst>
              <a:gd name="adj" fmla="val 37239"/>
            </a:avLst>
          </a:prstGeom>
          <a:solidFill>
            <a:schemeClr val="accent4">
              <a:lumMod val="60000"/>
              <a:lumOff val="4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Folded Corner 87">
            <a:extLst>
              <a:ext uri="{FF2B5EF4-FFF2-40B4-BE49-F238E27FC236}">
                <a16:creationId xmlns:a16="http://schemas.microsoft.com/office/drawing/2014/main" id="{7F56130D-FC76-9BD3-8926-31C812FFA1A1}"/>
              </a:ext>
            </a:extLst>
          </p:cNvPr>
          <p:cNvSpPr/>
          <p:nvPr/>
        </p:nvSpPr>
        <p:spPr>
          <a:xfrm rot="888537">
            <a:off x="2629629" y="4230074"/>
            <a:ext cx="663655" cy="792143"/>
          </a:xfrm>
          <a:prstGeom prst="foldedCorner">
            <a:avLst>
              <a:gd name="adj" fmla="val 37239"/>
            </a:avLst>
          </a:prstGeom>
          <a:solidFill>
            <a:schemeClr val="accent4">
              <a:lumMod val="60000"/>
              <a:lumOff val="4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Folded Corner 87">
            <a:extLst>
              <a:ext uri="{FF2B5EF4-FFF2-40B4-BE49-F238E27FC236}">
                <a16:creationId xmlns:a16="http://schemas.microsoft.com/office/drawing/2014/main" id="{6E3B1A5E-7C6C-4352-AB85-7B582BBF75D4}"/>
              </a:ext>
            </a:extLst>
          </p:cNvPr>
          <p:cNvSpPr/>
          <p:nvPr/>
        </p:nvSpPr>
        <p:spPr>
          <a:xfrm rot="888537">
            <a:off x="8815050" y="3045481"/>
            <a:ext cx="663655" cy="792143"/>
          </a:xfrm>
          <a:prstGeom prst="foldedCorner">
            <a:avLst>
              <a:gd name="adj" fmla="val 37239"/>
            </a:avLst>
          </a:prstGeom>
          <a:solidFill>
            <a:schemeClr val="accent4">
              <a:lumMod val="60000"/>
              <a:lumOff val="4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Folded Corner 86">
            <a:extLst>
              <a:ext uri="{FF2B5EF4-FFF2-40B4-BE49-F238E27FC236}">
                <a16:creationId xmlns:a16="http://schemas.microsoft.com/office/drawing/2014/main" id="{BF030C98-FB1C-44B1-81B5-54BBB91B9A97}"/>
              </a:ext>
            </a:extLst>
          </p:cNvPr>
          <p:cNvSpPr/>
          <p:nvPr/>
        </p:nvSpPr>
        <p:spPr>
          <a:xfrm rot="21004534">
            <a:off x="8539533" y="4101962"/>
            <a:ext cx="663655" cy="792143"/>
          </a:xfrm>
          <a:prstGeom prst="foldedCorner">
            <a:avLst>
              <a:gd name="adj" fmla="val 37239"/>
            </a:avLst>
          </a:prstGeom>
          <a:solidFill>
            <a:schemeClr val="accent4">
              <a:lumMod val="60000"/>
              <a:lumOff val="4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aixaDeTexto 1">
            <a:extLst>
              <a:ext uri="{FF2B5EF4-FFF2-40B4-BE49-F238E27FC236}">
                <a16:creationId xmlns:a16="http://schemas.microsoft.com/office/drawing/2014/main" id="{90353382-F56B-4B81-BBE5-AD8E07068C49}"/>
              </a:ext>
            </a:extLst>
          </p:cNvPr>
          <p:cNvSpPr txBox="1"/>
          <p:nvPr/>
        </p:nvSpPr>
        <p:spPr>
          <a:xfrm>
            <a:off x="3252559" y="483215"/>
            <a:ext cx="5531330" cy="923330"/>
          </a:xfrm>
          <a:prstGeom prst="rect">
            <a:avLst/>
          </a:prstGeom>
          <a:noFill/>
        </p:spPr>
        <p:txBody>
          <a:bodyPr wrap="square" rtlCol="0">
            <a:spAutoFit/>
          </a:bodyPr>
          <a:lstStyle/>
          <a:p>
            <a:pPr algn="ctr"/>
            <a:r>
              <a:rPr lang="pt-BR" sz="5400" b="1" dirty="0">
                <a:ln w="12700">
                  <a:solidFill>
                    <a:schemeClr val="accent4"/>
                  </a:solidFill>
                  <a:prstDash val="solid"/>
                </a:ln>
                <a:solidFill>
                  <a:schemeClr val="bg1"/>
                </a:solidFill>
                <a:effectLst>
                  <a:outerShdw dist="38100" dir="2640000" algn="bl" rotWithShape="0">
                    <a:schemeClr val="tx2">
                      <a:lumMod val="75000"/>
                    </a:schemeClr>
                  </a:outerShdw>
                </a:effectLst>
              </a:rPr>
              <a:t>SCRUM</a:t>
            </a:r>
            <a:endParaRPr lang="pt-BR" b="1" dirty="0">
              <a:ln w="12700">
                <a:solidFill>
                  <a:schemeClr val="accent4"/>
                </a:solidFill>
                <a:prstDash val="solid"/>
              </a:ln>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14684192"/>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Montserrat" panose="00000800000000000000" pitchFamily="2" charset="0"/>
              </a:rPr>
              <a:t>SCRUM MASTER</a:t>
            </a:r>
            <a:endPar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1" name="TextBox 10">
            <a:extLst>
              <a:ext uri="{FF2B5EF4-FFF2-40B4-BE49-F238E27FC236}">
                <a16:creationId xmlns:a16="http://schemas.microsoft.com/office/drawing/2014/main" id="{EF290EA9-AF23-A590-BAFE-C299BB56A01C}"/>
              </a:ext>
            </a:extLst>
          </p:cNvPr>
          <p:cNvSpPr txBox="1"/>
          <p:nvPr/>
        </p:nvSpPr>
        <p:spPr>
          <a:xfrm>
            <a:off x="4767943" y="1897278"/>
            <a:ext cx="265611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dirty="0">
                <a:latin typeface="Montserrat Light" panose="00000400000000000000" pitchFamily="2" charset="0"/>
              </a:rPr>
              <a:t>Apoio à organização</a:t>
            </a:r>
            <a:endParaRPr kumimoji="0" lang="en-US" sz="2000" b="0" i="0" u="none" strike="noStrike" kern="1200" cap="none" spc="0" normalizeH="0" baseline="0" noProof="0" dirty="0">
              <a:ln>
                <a:noFill/>
              </a:ln>
              <a:solidFill>
                <a:prstClr val="black"/>
              </a:solidFill>
              <a:effectLst/>
              <a:uLnTx/>
              <a:uFillTx/>
              <a:latin typeface="Montserrat Light" panose="00000400000000000000" pitchFamily="2" charset="0"/>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771486"/>
            <a:ext cx="9464292" cy="107721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0000400000000000000" pitchFamily="2" charset="0"/>
              </a:rPr>
              <a:t>Conduz e treina a organização na adoção do Scrum; Planeja implementações do Scrum na organização; Ajuda colaboradores e stakeholders a entender o Scrum; Provoca mudanças que melhore a produtividade do Time Scrum; Atua com outros Scrum Masters para melhorar a efetividade do Scrum na organização.</a:t>
            </a:r>
            <a:endParaRPr kumimoji="0" lang="en-US" sz="1600" b="0" i="0" u="none" strike="noStrike" kern="1200" cap="none" spc="0" normalizeH="0" baseline="0" noProof="0" dirty="0">
              <a:ln>
                <a:noFill/>
              </a:ln>
              <a:solidFill>
                <a:prstClr val="black"/>
              </a:solidFill>
              <a:effectLst/>
              <a:uLnTx/>
              <a:uFillTx/>
              <a:latin typeface="Montserrat Light" panose="00000400000000000000" pitchFamily="2" charset="0"/>
            </a:endParaRPr>
          </a:p>
        </p:txBody>
      </p:sp>
    </p:spTree>
    <p:extLst>
      <p:ext uri="{BB962C8B-B14F-4D97-AF65-F5344CB8AC3E}">
        <p14:creationId xmlns:p14="http://schemas.microsoft.com/office/powerpoint/2010/main" val="1354292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19DE1E8-3EE7-9960-F8C9-ED497DD8693F}"/>
              </a:ext>
            </a:extLst>
          </p:cNvPr>
          <p:cNvSpPr txBox="1"/>
          <p:nvPr/>
        </p:nvSpPr>
        <p:spPr>
          <a:xfrm>
            <a:off x="5657849" y="1795553"/>
            <a:ext cx="6534151" cy="830997"/>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SPRINT</a:t>
            </a:r>
          </a:p>
        </p:txBody>
      </p:sp>
      <p:sp>
        <p:nvSpPr>
          <p:cNvPr id="7" name="TextBox 6">
            <a:extLst>
              <a:ext uri="{FF2B5EF4-FFF2-40B4-BE49-F238E27FC236}">
                <a16:creationId xmlns:a16="http://schemas.microsoft.com/office/drawing/2014/main" id="{2672E1D9-5566-891F-D144-37E8F42262CE}"/>
              </a:ext>
            </a:extLst>
          </p:cNvPr>
          <p:cNvSpPr txBox="1"/>
          <p:nvPr/>
        </p:nvSpPr>
        <p:spPr>
          <a:xfrm>
            <a:off x="5924549" y="2828835"/>
            <a:ext cx="6000750"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800" dirty="0">
                <a:latin typeface="Montserrat Light" panose="00000400000000000000" pitchFamily="2" charset="0"/>
              </a:rPr>
              <a:t>Ciclos de trabalho com metas e atividades. Ocorre em um período de duas a quatro semanas. O produto é projetado, codificado e testado durante o sprint</a:t>
            </a:r>
            <a:endParaRPr kumimoji="0" lang="en-US" sz="1800" b="0" i="0" u="none" strike="noStrike" kern="1200" cap="none" spc="0" normalizeH="0" baseline="0" noProof="0" dirty="0">
              <a:ln>
                <a:noFill/>
              </a:ln>
              <a:solidFill>
                <a:prstClr val="black"/>
              </a:solidFill>
              <a:effectLst/>
              <a:uLnTx/>
              <a:uFillTx/>
              <a:latin typeface="Montserrat Light" panose="00000400000000000000" pitchFamily="2" charset="0"/>
            </a:endParaRPr>
          </a:p>
        </p:txBody>
      </p:sp>
      <p:pic>
        <p:nvPicPr>
          <p:cNvPr id="3" name="Picture 2">
            <a:extLst>
              <a:ext uri="{FF2B5EF4-FFF2-40B4-BE49-F238E27FC236}">
                <a16:creationId xmlns:a16="http://schemas.microsoft.com/office/drawing/2014/main" id="{405D7E14-BD13-3A6F-F70E-C7AFB8604321}"/>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571500" y="1181100"/>
            <a:ext cx="4495800" cy="4495800"/>
          </a:xfrm>
          <a:prstGeom prst="rect">
            <a:avLst/>
          </a:prstGeom>
        </p:spPr>
      </p:pic>
    </p:spTree>
    <p:extLst>
      <p:ext uri="{BB962C8B-B14F-4D97-AF65-F5344CB8AC3E}">
        <p14:creationId xmlns:p14="http://schemas.microsoft.com/office/powerpoint/2010/main" val="7355116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Montserrat" panose="00000800000000000000" pitchFamily="2" charset="0"/>
              </a:rPr>
              <a:t>SPRINT</a:t>
            </a:r>
            <a:endPar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1" name="TextBox 10">
            <a:extLst>
              <a:ext uri="{FF2B5EF4-FFF2-40B4-BE49-F238E27FC236}">
                <a16:creationId xmlns:a16="http://schemas.microsoft.com/office/drawing/2014/main" id="{EF290EA9-AF23-A590-BAFE-C299BB56A01C}"/>
              </a:ext>
            </a:extLst>
          </p:cNvPr>
          <p:cNvSpPr txBox="1"/>
          <p:nvPr/>
        </p:nvSpPr>
        <p:spPr>
          <a:xfrm>
            <a:off x="4767943" y="1897278"/>
            <a:ext cx="265611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Montserrat Light" panose="020B0604020202020204" charset="0"/>
              </a:rPr>
              <a:t>Introdução</a:t>
            </a: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416379"/>
            <a:ext cx="9464292"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O coração do Scrum é a Sprint, um time-box de um mês ou menos, durante o qual um incremento de produto feito, útil e potencialmente entregável é criado. Sprints têm durações consistentes ao longo de um esforço de desenvolvimento, sendo que a nova Sprint começa imediatamente após a conclusão da anterior. As Sprints consistem na Reunião de Planejamento da Sprint (Sprint Planning), nas reuniões diárias, no trabalho de desenvolvimento, na Revisão da Sprint (Sprint Review) e na Retrospectiva da Sprint.</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255701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SPRINT</a:t>
            </a:r>
          </a:p>
        </p:txBody>
      </p:sp>
      <p:sp>
        <p:nvSpPr>
          <p:cNvPr id="11" name="TextBox 10">
            <a:extLst>
              <a:ext uri="{FF2B5EF4-FFF2-40B4-BE49-F238E27FC236}">
                <a16:creationId xmlns:a16="http://schemas.microsoft.com/office/drawing/2014/main" id="{EF290EA9-AF23-A590-BAFE-C299BB56A01C}"/>
              </a:ext>
            </a:extLst>
          </p:cNvPr>
          <p:cNvSpPr txBox="1"/>
          <p:nvPr/>
        </p:nvSpPr>
        <p:spPr>
          <a:xfrm>
            <a:off x="4767943" y="1798666"/>
            <a:ext cx="265611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dirty="0">
                <a:latin typeface="Montserrat Light" panose="020B0604020202020204" charset="0"/>
              </a:rPr>
              <a:t>Regras durante a Sprint</a:t>
            </a:r>
            <a:endParaRPr kumimoji="0" lang="en-US" sz="2000" b="0" i="0" u="none" strike="noStrike" kern="1200" cap="none" spc="0" normalizeH="0" baseline="0" noProof="0" dirty="0">
              <a:ln>
                <a:noFill/>
              </a:ln>
              <a:solidFill>
                <a:prstClr val="black"/>
              </a:solidFill>
              <a:effectLst/>
              <a:uLnTx/>
              <a:uFillTx/>
              <a:latin typeface="Montserrat Light" panose="020B0604020202020204" charset="0"/>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605164"/>
            <a:ext cx="9464292" cy="107721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Não são feitas alterações que afetem o objetivo da Sprint; A composição da equipe de desenvolvimento permanece constante; As metas de qualidade não diminuem; O escopo podem ser esclarecido e renegociado entre o PO e o Time de Desenvolvimento; São limitadas a 1 mês.</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4186480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SPRINT</a:t>
            </a:r>
          </a:p>
        </p:txBody>
      </p:sp>
      <p:sp>
        <p:nvSpPr>
          <p:cNvPr id="11" name="TextBox 10">
            <a:extLst>
              <a:ext uri="{FF2B5EF4-FFF2-40B4-BE49-F238E27FC236}">
                <a16:creationId xmlns:a16="http://schemas.microsoft.com/office/drawing/2014/main" id="{EF290EA9-AF23-A590-BAFE-C299BB56A01C}"/>
              </a:ext>
            </a:extLst>
          </p:cNvPr>
          <p:cNvSpPr txBox="1"/>
          <p:nvPr/>
        </p:nvSpPr>
        <p:spPr>
          <a:xfrm>
            <a:off x="4767943" y="1897278"/>
            <a:ext cx="265611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Montserrat Light" panose="020B0604020202020204" charset="0"/>
              </a:rPr>
              <a:t>Características</a:t>
            </a:r>
            <a:endParaRPr kumimoji="0" lang="en-US" sz="2000" b="0" i="0" u="none" strike="noStrike" kern="1200" cap="none" spc="0" normalizeH="0" baseline="0" noProof="0" dirty="0">
              <a:ln>
                <a:noFill/>
              </a:ln>
              <a:solidFill>
                <a:prstClr val="black"/>
              </a:solidFill>
              <a:effectLst/>
              <a:uLnTx/>
              <a:uFillTx/>
              <a:latin typeface="Montserrat Light" panose="020B0604020202020204" charset="0"/>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416379"/>
            <a:ext cx="9464292" cy="181588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A Sprint pode ser cancelada antes do time-box se concluir. Somente o PO tem a autoridade para cancelar a Sprint, embora ele ou ela pode fazê-lo sob a influência do partes interessadas, a equipe de desenvolvimento, ou o Scrum Master. A Sprint pode ser cancelada se o objetivo da Sprint se torna obsoleto. Isto pode ocorrer se a empresa muda de direção ou se as condições de mercado ou tecnologia mudam. Em geral, a Sprint deve ser cancelada se já não faz sentido, dadas as circunstâncias. Devido à curta duração das Sprints, o cancelamento raramente faz sentido</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2386875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Montserrat" panose="00000800000000000000" pitchFamily="2" charset="0"/>
              </a:rPr>
              <a:t>SPRINT</a:t>
            </a:r>
            <a:endPar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1" name="TextBox 10">
            <a:extLst>
              <a:ext uri="{FF2B5EF4-FFF2-40B4-BE49-F238E27FC236}">
                <a16:creationId xmlns:a16="http://schemas.microsoft.com/office/drawing/2014/main" id="{EF290EA9-AF23-A590-BAFE-C299BB56A01C}"/>
              </a:ext>
            </a:extLst>
          </p:cNvPr>
          <p:cNvSpPr txBox="1"/>
          <p:nvPr/>
        </p:nvSpPr>
        <p:spPr>
          <a:xfrm>
            <a:off x="4767943" y="1897278"/>
            <a:ext cx="265611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Montserrat Light" panose="020B0604020202020204" charset="0"/>
              </a:rPr>
              <a:t>Cancelamento</a:t>
            </a:r>
            <a:r>
              <a:rPr lang="en-US" sz="2000" dirty="0">
                <a:solidFill>
                  <a:prstClr val="black"/>
                </a:solidFill>
                <a:latin typeface="Montserrat Light" panose="020B0604020202020204" charset="0"/>
              </a:rPr>
              <a:t> da Sprint</a:t>
            </a:r>
            <a:endParaRPr kumimoji="0" lang="en-US" sz="2000" b="0" i="0" u="none" strike="noStrike" kern="1200" cap="none" spc="0" normalizeH="0" baseline="0" noProof="0" dirty="0">
              <a:ln>
                <a:noFill/>
              </a:ln>
              <a:solidFill>
                <a:prstClr val="black"/>
              </a:solidFill>
              <a:effectLst/>
              <a:uLnTx/>
              <a:uFillTx/>
              <a:latin typeface="Montserrat Light" panose="020B0604020202020204" charset="0"/>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605164"/>
            <a:ext cx="9464292" cy="181588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A Sprint pode ser cancelada antes do time-box se concluir. Somente o PO tem a autoridade para cancelar a Sprint, embora ele ou ela pode fazê-lo sob a influência do partes interessadas, a equipe de desenvolvimento, ou o Scrum Master. A Sprint pode ser cancelada se o objetivo da Sprint se torna obsoleto. Isto pode ocorrer se a empresa muda de direção ou se as condições de mercado ou tecnologia mudam. Em geral, a Sprint deve ser cancelada se já não faz sentido, dadas as circunstâncias. Devido à curta duração das Sprints, o cancelamento raramente faz sentido</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25140264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	CICLO SPRINT</a:t>
            </a:r>
          </a:p>
        </p:txBody>
      </p:sp>
      <p:pic>
        <p:nvPicPr>
          <p:cNvPr id="1026" name="Picture 2" descr="Scrum: Descubra como funciona essa metodologia">
            <a:extLst>
              <a:ext uri="{FF2B5EF4-FFF2-40B4-BE49-F238E27FC236}">
                <a16:creationId xmlns:a16="http://schemas.microsoft.com/office/drawing/2014/main" id="{37F9B729-2039-40D6-8C4C-1CA9C81112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09321" y="1631411"/>
            <a:ext cx="6773358" cy="50800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80715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SPRINT</a:t>
            </a:r>
          </a:p>
        </p:txBody>
      </p:sp>
      <p:sp>
        <p:nvSpPr>
          <p:cNvPr id="11" name="TextBox 10">
            <a:extLst>
              <a:ext uri="{FF2B5EF4-FFF2-40B4-BE49-F238E27FC236}">
                <a16:creationId xmlns:a16="http://schemas.microsoft.com/office/drawing/2014/main" id="{EF290EA9-AF23-A590-BAFE-C299BB56A01C}"/>
              </a:ext>
            </a:extLst>
          </p:cNvPr>
          <p:cNvSpPr txBox="1"/>
          <p:nvPr/>
        </p:nvSpPr>
        <p:spPr>
          <a:xfrm>
            <a:off x="4483223" y="1897278"/>
            <a:ext cx="2940834"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dirty="0">
                <a:latin typeface="Montserrat Light" panose="020B0604020202020204" charset="0"/>
              </a:rPr>
              <a:t>Sprint Planning Meeting</a:t>
            </a:r>
            <a:endParaRPr kumimoji="0" lang="en-US" sz="2000" b="0" i="0" u="none" strike="noStrike" kern="1200" cap="none" spc="0" normalizeH="0" baseline="0" noProof="0" dirty="0">
              <a:ln>
                <a:noFill/>
              </a:ln>
              <a:solidFill>
                <a:prstClr val="black"/>
              </a:solidFill>
              <a:effectLst/>
              <a:uLnTx/>
              <a:uFillTx/>
              <a:latin typeface="Montserrat Light" panose="020B0604020202020204" charset="0"/>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1278384" y="2712740"/>
            <a:ext cx="9549762" cy="181588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Criado pelo trabalho colaborativo de toda a equipe Scrum. A Sprint Planning Meeting é limitada a oito horas de duração para uma Sprint de um mês. Para Sprints mais curtas, o evento é proporcionalmente menor. A Sprint Planning Meeting consiste de duas partes, cada uma sendo um tempo de duração de uma metade do Reunião de Planejamento da Sprint. As duas partes da Reunião de Planejamento da Sprint atendem às seguintes perguntas seguintes, respectivamente: . O que será entregue no incremento resultante do próximo Sprint? . Como será o trabalho necessário para entregar o incremento ser alcançado?</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2318127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SPRINT</a:t>
            </a:r>
          </a:p>
        </p:txBody>
      </p:sp>
      <p:sp>
        <p:nvSpPr>
          <p:cNvPr id="11" name="TextBox 10">
            <a:extLst>
              <a:ext uri="{FF2B5EF4-FFF2-40B4-BE49-F238E27FC236}">
                <a16:creationId xmlns:a16="http://schemas.microsoft.com/office/drawing/2014/main" id="{EF290EA9-AF23-A590-BAFE-C299BB56A01C}"/>
              </a:ext>
            </a:extLst>
          </p:cNvPr>
          <p:cNvSpPr txBox="1"/>
          <p:nvPr/>
        </p:nvSpPr>
        <p:spPr>
          <a:xfrm>
            <a:off x="4767943" y="1897278"/>
            <a:ext cx="265611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dirty="0">
                <a:latin typeface="Montserrat Light" panose="020B0604020202020204" charset="0"/>
              </a:rPr>
              <a:t>Sprint Planning I</a:t>
            </a:r>
            <a:endParaRPr kumimoji="0" lang="en-US" sz="2000" b="0" i="0" u="none" strike="noStrike" kern="1200" cap="none" spc="0" normalizeH="0" baseline="0" noProof="0" dirty="0">
              <a:ln>
                <a:noFill/>
              </a:ln>
              <a:solidFill>
                <a:prstClr val="black"/>
              </a:solidFill>
              <a:effectLst/>
              <a:uLnTx/>
              <a:uFillTx/>
              <a:latin typeface="Montserrat Light" panose="020B0604020202020204" charset="0"/>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416379"/>
            <a:ext cx="9529047" cy="280076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Nesta parte, a equipe de desenvolvimento trabalha na previsão das funcionalidades que serão desenvolvidas durante a Sprint. O Product Owner apresenta itens do Product Backlog ordenados por valor de negócio para o Time de Desenvolvimento e toda a equipe Scrum colabora na compreensão do trabalho a ser realizado na Sprint.</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pt-BR" sz="1600" dirty="0">
              <a:latin typeface="Montserrat Light" panose="020B060402020202020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  A entrada para esta atividade é o Product Backlog, o incremento mais recente produto, projetado e a capacidade da equipe de desenvolvimento durante a Sprint. O número de itens selecionados do Product Backlog para o Sprint vai depender da capacidade do Time, e somente ele pode avaliar o que ele pode realizar. Após o Time definir o escopo da Sprint de acordo com sua capacidade, todo o Time Scrum </a:t>
            </a:r>
            <a:r>
              <a:rPr lang="pt-BR" sz="1600" dirty="0" err="1">
                <a:latin typeface="Montserrat Light" panose="020B0604020202020204" charset="0"/>
              </a:rPr>
              <a:t>definie</a:t>
            </a:r>
            <a:r>
              <a:rPr lang="pt-BR" sz="1600" dirty="0">
                <a:latin typeface="Montserrat Light" panose="020B0604020202020204" charset="0"/>
              </a:rPr>
              <a:t> o objetivo da Sprint, o qual deve ser cumprido através da implementação do Product Backlog.</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366670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SPRINT</a:t>
            </a:r>
          </a:p>
        </p:txBody>
      </p:sp>
      <p:sp>
        <p:nvSpPr>
          <p:cNvPr id="11" name="TextBox 10">
            <a:extLst>
              <a:ext uri="{FF2B5EF4-FFF2-40B4-BE49-F238E27FC236}">
                <a16:creationId xmlns:a16="http://schemas.microsoft.com/office/drawing/2014/main" id="{EF290EA9-AF23-A590-BAFE-C299BB56A01C}"/>
              </a:ext>
            </a:extLst>
          </p:cNvPr>
          <p:cNvSpPr txBox="1"/>
          <p:nvPr/>
        </p:nvSpPr>
        <p:spPr>
          <a:xfrm>
            <a:off x="4767943" y="1897278"/>
            <a:ext cx="265611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dirty="0">
                <a:latin typeface="Montserrat Light" panose="020B0604020202020204" charset="0"/>
              </a:rPr>
              <a:t>Sprint Planning II</a:t>
            </a:r>
            <a:endParaRPr kumimoji="0" lang="en-US" sz="2000" b="0" i="0" u="none" strike="noStrike" kern="1200" cap="none" spc="0" normalizeH="0" baseline="0" noProof="0" dirty="0">
              <a:ln>
                <a:noFill/>
              </a:ln>
              <a:solidFill>
                <a:prstClr val="black"/>
              </a:solidFill>
              <a:effectLst/>
              <a:uLnTx/>
              <a:uFillTx/>
              <a:latin typeface="Montserrat Light" panose="020B0604020202020204" charset="0"/>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416379"/>
            <a:ext cx="9464292" cy="181588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Tendo selecionado o trabalho da Sprint, a equipe de desenvolvimento decide como irá construir cada funcionalidade do incremento do produto durante a Sprint. Os itens do Backlog do Produto selecionados para esta Sprint é chamada de Sprint Backlog.</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pt-BR" sz="1600" b="0" i="0" u="none" strike="noStrike" kern="1200" cap="none" spc="0" normalizeH="0" baseline="0" noProof="0" dirty="0">
              <a:ln>
                <a:noFill/>
              </a:ln>
              <a:solidFill>
                <a:prstClr val="black"/>
              </a:solidFill>
              <a:effectLst/>
              <a:uLnTx/>
              <a:uFillTx/>
              <a:latin typeface="Montserrat Light" panose="020B060402020202020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A equipe de desenvolvimento geralmente começa projetando o sistema e o trabalho para transformar o Sprint Backlog em incremento de produto. O trabalho dos primeiros dias da Sprint é detalhado em atividades de 1 dia de duração, sendo refinado ao longo da Sprint.</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3422458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623605" y="2041050"/>
            <a:ext cx="6577295" cy="1015663"/>
          </a:xfrm>
          <a:prstGeom prst="rect">
            <a:avLst/>
          </a:prstGeom>
          <a:solidFill>
            <a:schemeClr val="accent4"/>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SCRUM</a:t>
            </a:r>
          </a:p>
        </p:txBody>
      </p:sp>
      <p:sp>
        <p:nvSpPr>
          <p:cNvPr id="11" name="TextBox 10">
            <a:extLst>
              <a:ext uri="{FF2B5EF4-FFF2-40B4-BE49-F238E27FC236}">
                <a16:creationId xmlns:a16="http://schemas.microsoft.com/office/drawing/2014/main" id="{EF290EA9-AF23-A590-BAFE-C299BB56A01C}"/>
              </a:ext>
            </a:extLst>
          </p:cNvPr>
          <p:cNvSpPr txBox="1"/>
          <p:nvPr/>
        </p:nvSpPr>
        <p:spPr>
          <a:xfrm>
            <a:off x="623605" y="3105150"/>
            <a:ext cx="6786845"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prstClr val="black"/>
                </a:solidFill>
                <a:latin typeface="Montserrat" panose="00000800000000000000" pitchFamily="2" charset="0"/>
              </a:rPr>
              <a:t>Descrição</a:t>
            </a:r>
            <a:endParaRPr kumimoji="0" lang="en-US" sz="2750" b="0"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623605" y="3566815"/>
            <a:ext cx="6577295" cy="1077218"/>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0000400000000000000" pitchFamily="2" charset="0"/>
              </a:rPr>
              <a:t>Uma forma ágil de gerenciar projetos. Uma abordagem baseada em equipes auto-organizadas. Desenvolvimento interativo e incremental. Entregas frequentes. Focado em valor de negócio.</a:t>
            </a:r>
            <a:endParaRPr kumimoji="0" lang="en-US" sz="1600" b="0" i="0" u="none" strike="noStrike" kern="1200" cap="none" spc="0" normalizeH="0" baseline="0" noProof="0" dirty="0">
              <a:ln>
                <a:noFill/>
              </a:ln>
              <a:solidFill>
                <a:prstClr val="black"/>
              </a:solidFill>
              <a:effectLst/>
              <a:uLnTx/>
              <a:uFillTx/>
              <a:latin typeface="Montserrat Light" panose="00000400000000000000" pitchFamily="2" charset="0"/>
            </a:endParaRPr>
          </a:p>
        </p:txBody>
      </p:sp>
      <p:pic>
        <p:nvPicPr>
          <p:cNvPr id="22" name="Picture 21">
            <a:extLst>
              <a:ext uri="{FF2B5EF4-FFF2-40B4-BE49-F238E27FC236}">
                <a16:creationId xmlns:a16="http://schemas.microsoft.com/office/drawing/2014/main" id="{77C14CF9-026C-35AB-BF96-68A8E5EA92C8}"/>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910795" y="775960"/>
            <a:ext cx="5181600" cy="5181600"/>
          </a:xfrm>
          <a:prstGeom prst="rect">
            <a:avLst/>
          </a:prstGeom>
        </p:spPr>
      </p:pic>
    </p:spTree>
    <p:extLst>
      <p:ext uri="{BB962C8B-B14F-4D97-AF65-F5344CB8AC3E}">
        <p14:creationId xmlns:p14="http://schemas.microsoft.com/office/powerpoint/2010/main" val="31495742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0" y="655658"/>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6000" dirty="0"/>
              <a:t>Daily Meeting</a:t>
            </a:r>
            <a:endPar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4767943" y="1939624"/>
            <a:ext cx="2656114"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15min </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 O que você fez ontem? </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 O que você fará hoje? </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 Há algum impedimento?</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
        <p:nvSpPr>
          <p:cNvPr id="5" name="TextBox 9">
            <a:extLst>
              <a:ext uri="{FF2B5EF4-FFF2-40B4-BE49-F238E27FC236}">
                <a16:creationId xmlns:a16="http://schemas.microsoft.com/office/drawing/2014/main" id="{E7E6F408-DD48-4394-AB4E-97027CDD0882}"/>
              </a:ext>
            </a:extLst>
          </p:cNvPr>
          <p:cNvSpPr txBox="1"/>
          <p:nvPr/>
        </p:nvSpPr>
        <p:spPr>
          <a:xfrm>
            <a:off x="2727708" y="3475608"/>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6000" dirty="0"/>
              <a:t>Sprint Review</a:t>
            </a:r>
            <a:endPar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7" name="CaixaDeTexto 6">
            <a:extLst>
              <a:ext uri="{FF2B5EF4-FFF2-40B4-BE49-F238E27FC236}">
                <a16:creationId xmlns:a16="http://schemas.microsoft.com/office/drawing/2014/main" id="{0E79FF27-1DF6-467D-9092-53CB44CB32A4}"/>
              </a:ext>
            </a:extLst>
          </p:cNvPr>
          <p:cNvSpPr txBox="1"/>
          <p:nvPr/>
        </p:nvSpPr>
        <p:spPr>
          <a:xfrm>
            <a:off x="3615431" y="4916360"/>
            <a:ext cx="6094520" cy="923330"/>
          </a:xfrm>
          <a:prstGeom prst="rect">
            <a:avLst/>
          </a:prstGeom>
          <a:noFill/>
        </p:spPr>
        <p:txBody>
          <a:bodyPr wrap="square">
            <a:spAutoFit/>
          </a:bodyPr>
          <a:lstStyle/>
          <a:p>
            <a:r>
              <a:rPr lang="pt-BR" dirty="0">
                <a:latin typeface="Montserrat Light" panose="020B0604020202020204" charset="0"/>
              </a:rPr>
              <a:t>2 horas de preparação • Sem slides • Todo o time participa e quem mais puder agregar • Foco na validação do que foi feito e do objetivo da sprint</a:t>
            </a:r>
          </a:p>
        </p:txBody>
      </p:sp>
    </p:spTree>
    <p:extLst>
      <p:ext uri="{BB962C8B-B14F-4D97-AF65-F5344CB8AC3E}">
        <p14:creationId xmlns:p14="http://schemas.microsoft.com/office/powerpoint/2010/main" val="1233816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Retrospectiva</a:t>
            </a:r>
          </a:p>
        </p:txBody>
      </p:sp>
      <p:sp>
        <p:nvSpPr>
          <p:cNvPr id="12" name="TextBox 11">
            <a:extLst>
              <a:ext uri="{FF2B5EF4-FFF2-40B4-BE49-F238E27FC236}">
                <a16:creationId xmlns:a16="http://schemas.microsoft.com/office/drawing/2014/main" id="{B0B58059-4934-A496-5F4B-ADC68C97EAC1}"/>
              </a:ext>
            </a:extLst>
          </p:cNvPr>
          <p:cNvSpPr txBox="1"/>
          <p:nvPr/>
        </p:nvSpPr>
        <p:spPr>
          <a:xfrm>
            <a:off x="3571795" y="1932285"/>
            <a:ext cx="5048410" cy="181588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Cerca de 30min </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 Todos os envolvidos participam </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 Foco na melhoria continua</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pt-BR" sz="1600" dirty="0">
              <a:latin typeface="Montserrat Light" panose="020B060402020202020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 O QUE DEU CERTO; </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O QUE PODEMOS MELHORAR;</a:t>
            </a:r>
          </a:p>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 O QUE DEVEMOS CONTINUAR A FAZER</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461769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19DE1E8-3EE7-9960-F8C9-ED497DD8693F}"/>
              </a:ext>
            </a:extLst>
          </p:cNvPr>
          <p:cNvSpPr txBox="1"/>
          <p:nvPr/>
        </p:nvSpPr>
        <p:spPr>
          <a:xfrm>
            <a:off x="5657849" y="2042583"/>
            <a:ext cx="6534151" cy="830997"/>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SCRUM TEAM</a:t>
            </a:r>
          </a:p>
        </p:txBody>
      </p:sp>
      <p:sp>
        <p:nvSpPr>
          <p:cNvPr id="7" name="TextBox 6">
            <a:extLst>
              <a:ext uri="{FF2B5EF4-FFF2-40B4-BE49-F238E27FC236}">
                <a16:creationId xmlns:a16="http://schemas.microsoft.com/office/drawing/2014/main" id="{2672E1D9-5566-891F-D144-37E8F42262CE}"/>
              </a:ext>
            </a:extLst>
          </p:cNvPr>
          <p:cNvSpPr txBox="1"/>
          <p:nvPr/>
        </p:nvSpPr>
        <p:spPr>
          <a:xfrm>
            <a:off x="5924549" y="3091649"/>
            <a:ext cx="6000750" cy="258532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dirty="0">
                <a:latin typeface="Montserrat Light" panose="00000400000000000000" pitchFamily="2" charset="0"/>
              </a:rPr>
              <a:t>Times auto organizáveis e multidisciplinares. Times auto organizáveis escolhem a melhor forma de fazer e acompanhar seu trabalho. Times multidisciplinares possuem todas as competências necessárias para realizar seu trabalho sem a dependência de outras pessoas não pertencentes ao time. O modelo de time no Scrum é projetado para otimizar a flexibilidade, criatividade e produtividade.</a:t>
            </a:r>
            <a:endParaRPr kumimoji="0" lang="en-US" sz="1800" b="0" i="0" u="none" strike="noStrike" kern="1200" cap="none" spc="0" normalizeH="0" baseline="0" noProof="0" dirty="0">
              <a:ln>
                <a:noFill/>
              </a:ln>
              <a:solidFill>
                <a:prstClr val="black"/>
              </a:solidFill>
              <a:effectLst/>
              <a:uLnTx/>
              <a:uFillTx/>
              <a:latin typeface="Montserrat Light" panose="00000400000000000000" pitchFamily="2" charset="0"/>
            </a:endParaRPr>
          </a:p>
        </p:txBody>
      </p:sp>
      <p:pic>
        <p:nvPicPr>
          <p:cNvPr id="9" name="Picture 8">
            <a:extLst>
              <a:ext uri="{FF2B5EF4-FFF2-40B4-BE49-F238E27FC236}">
                <a16:creationId xmlns:a16="http://schemas.microsoft.com/office/drawing/2014/main" id="{AF5B91F3-BC1A-555D-C07E-2878B3E9EFE3}"/>
              </a:ext>
            </a:extLst>
          </p:cNvPr>
          <p:cNvPicPr>
            <a:picLocks noChangeAspect="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rot="20077352">
            <a:off x="464630" y="538074"/>
            <a:ext cx="5781853" cy="5781853"/>
          </a:xfrm>
          <a:prstGeom prst="rect">
            <a:avLst/>
          </a:prstGeom>
        </p:spPr>
      </p:pic>
    </p:spTree>
    <p:extLst>
      <p:ext uri="{BB962C8B-B14F-4D97-AF65-F5344CB8AC3E}">
        <p14:creationId xmlns:p14="http://schemas.microsoft.com/office/powerpoint/2010/main" val="31964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516108" y="547360"/>
            <a:ext cx="5941842" cy="769441"/>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4400" b="1" dirty="0"/>
              <a:t>PRODUCT OWNER</a:t>
            </a:r>
            <a:endParaRPr kumimoji="0" lang="en-US" sz="44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516108" y="1558408"/>
            <a:ext cx="5941842" cy="170816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sz="1500" dirty="0">
                <a:latin typeface="Montserrat Light" panose="00000400000000000000" pitchFamily="2" charset="0"/>
              </a:rPr>
              <a:t>Único responsável pelo gerenciamento do Product Backlog, que inclui as atividades: • Definir claramente os itens do Backlog do Produto; • Solicitar os itens do Product Backlog para melhor atingir os objetivos de negócio; • Assegurar que o Product Backlog é visível, transparente e claro para todos e que o time de desenvolvimento entende os itens de backlog de forma correta.</a:t>
            </a:r>
            <a:endParaRPr kumimoji="0" lang="en-US" sz="1500" b="0" i="0" u="none" strike="noStrike" kern="1200" cap="none" spc="0" normalizeH="0" baseline="0" noProof="0" dirty="0">
              <a:ln>
                <a:noFill/>
              </a:ln>
              <a:solidFill>
                <a:prstClr val="black"/>
              </a:solidFill>
              <a:effectLst/>
              <a:uLnTx/>
              <a:uFillTx/>
              <a:latin typeface="Montserrat Light" panose="00000400000000000000" pitchFamily="2" charset="0"/>
            </a:endParaRPr>
          </a:p>
        </p:txBody>
      </p:sp>
      <p:sp>
        <p:nvSpPr>
          <p:cNvPr id="8" name="TextBox 7">
            <a:extLst>
              <a:ext uri="{FF2B5EF4-FFF2-40B4-BE49-F238E27FC236}">
                <a16:creationId xmlns:a16="http://schemas.microsoft.com/office/drawing/2014/main" id="{8D60FA95-829C-C78C-0FC0-88182C084574}"/>
              </a:ext>
            </a:extLst>
          </p:cNvPr>
          <p:cNvSpPr txBox="1"/>
          <p:nvPr/>
        </p:nvSpPr>
        <p:spPr>
          <a:xfrm>
            <a:off x="516108" y="3591433"/>
            <a:ext cx="5941842" cy="523220"/>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pt-BR" sz="28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TIME DE DESENVOLVIMENTO</a:t>
            </a:r>
            <a:endParaRPr kumimoji="0" lang="en-US" sz="28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3" name="TextBox 12">
            <a:extLst>
              <a:ext uri="{FF2B5EF4-FFF2-40B4-BE49-F238E27FC236}">
                <a16:creationId xmlns:a16="http://schemas.microsoft.com/office/drawing/2014/main" id="{05BFB8A8-807B-0AF3-C23C-171EF7F98965}"/>
              </a:ext>
            </a:extLst>
          </p:cNvPr>
          <p:cNvSpPr txBox="1"/>
          <p:nvPr/>
        </p:nvSpPr>
        <p:spPr>
          <a:xfrm>
            <a:off x="516108" y="4439518"/>
            <a:ext cx="5941842" cy="216982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sz="1500" b="0" i="0" u="none" strike="noStrike" kern="1200" cap="none" spc="0" normalizeH="0" baseline="0" noProof="0" dirty="0">
                <a:ln>
                  <a:noFill/>
                </a:ln>
                <a:solidFill>
                  <a:prstClr val="black"/>
                </a:solidFill>
                <a:effectLst/>
                <a:uLnTx/>
                <a:uFillTx/>
                <a:latin typeface="Montserrat Light" panose="00000400000000000000" pitchFamily="2" charset="0"/>
              </a:rPr>
              <a:t>Times de Desenvolvimento são multidisciplinares, possuindo todas as habilidades necessárias para criação de um incremento do produto. Os membros individuais do Time podem ter habilidades especializadas e áreas de foco, mas a responsabilidade pertence ao time de desenvolvimento como um todo.</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sz="1500" b="0" i="0" u="none" strike="noStrike" kern="1200" cap="none" spc="0" normalizeH="0" baseline="0" noProof="0" dirty="0">
                <a:ln>
                  <a:noFill/>
                </a:ln>
                <a:solidFill>
                  <a:prstClr val="black"/>
                </a:solidFill>
                <a:effectLst/>
                <a:uLnTx/>
                <a:uFillTx/>
                <a:latin typeface="Montserrat Light" panose="00000400000000000000" pitchFamily="2" charset="0"/>
              </a:rPr>
              <a:t>Times de desenvolvimento não contêm subequipes dedicadas a áreas particulares como testes ou análise de negócios.</a:t>
            </a:r>
            <a:endParaRPr kumimoji="0" lang="en-US" sz="1500" b="0" i="0" u="none" strike="noStrike" kern="1200" cap="none" spc="0" normalizeH="0" baseline="0" noProof="0" dirty="0">
              <a:ln>
                <a:noFill/>
              </a:ln>
              <a:solidFill>
                <a:prstClr val="black"/>
              </a:solidFill>
              <a:effectLst/>
              <a:uLnTx/>
              <a:uFillTx/>
              <a:latin typeface="Montserrat Light" panose="00000400000000000000" pitchFamily="2" charset="0"/>
            </a:endParaRPr>
          </a:p>
        </p:txBody>
      </p:sp>
      <p:pic>
        <p:nvPicPr>
          <p:cNvPr id="19" name="Picture 18">
            <a:extLst>
              <a:ext uri="{FF2B5EF4-FFF2-40B4-BE49-F238E27FC236}">
                <a16:creationId xmlns:a16="http://schemas.microsoft.com/office/drawing/2014/main" id="{E2026346-70DC-193D-98B7-DF72195334ED}"/>
              </a:ext>
            </a:extLst>
          </p:cNvPr>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8071009" y="1209511"/>
            <a:ext cx="3546135" cy="4557990"/>
          </a:xfrm>
          <a:prstGeom prst="rect">
            <a:avLst/>
          </a:prstGeom>
          <a:effectLst>
            <a:outerShdw blurRad="63500" sx="102000" sy="102000" algn="ctr" rotWithShape="0">
              <a:prstClr val="black">
                <a:alpha val="40000"/>
              </a:prstClr>
            </a:outerShdw>
          </a:effectLst>
          <a:scene3d>
            <a:camera prst="perspectiveLeft">
              <a:rot lat="0" lon="1200000" rev="0"/>
            </a:camera>
            <a:lightRig rig="threePt" dir="t"/>
          </a:scene3d>
        </p:spPr>
      </p:pic>
      <p:pic>
        <p:nvPicPr>
          <p:cNvPr id="20" name="Picture 19">
            <a:extLst>
              <a:ext uri="{FF2B5EF4-FFF2-40B4-BE49-F238E27FC236}">
                <a16:creationId xmlns:a16="http://schemas.microsoft.com/office/drawing/2014/main" id="{57ACF228-189B-29DE-B7A3-EDE0C0CE6B82}"/>
              </a:ext>
            </a:extLst>
          </p:cNvPr>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5400000">
            <a:off x="6832381" y="2342114"/>
            <a:ext cx="2891228" cy="3132163"/>
          </a:xfrm>
          <a:prstGeom prst="rect">
            <a:avLst/>
          </a:prstGeom>
          <a:effectLst>
            <a:innerShdw blurRad="63500" dist="50800" dir="16200000">
              <a:prstClr val="black">
                <a:alpha val="50000"/>
              </a:prstClr>
            </a:innerShdw>
          </a:effectLst>
        </p:spPr>
      </p:pic>
    </p:spTree>
    <p:extLst>
      <p:ext uri="{BB962C8B-B14F-4D97-AF65-F5344CB8AC3E}">
        <p14:creationId xmlns:p14="http://schemas.microsoft.com/office/powerpoint/2010/main" val="2865707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516108" y="1209511"/>
            <a:ext cx="5941842" cy="769441"/>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4400" b="1" dirty="0"/>
              <a:t>PRODUCT OWNER</a:t>
            </a:r>
            <a:endParaRPr kumimoji="0" lang="en-US" sz="44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516108" y="2126578"/>
            <a:ext cx="5941842" cy="1708160"/>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pt-BR" sz="1500" dirty="0">
                <a:latin typeface="Montserrat Light" panose="00000400000000000000" pitchFamily="2" charset="0"/>
              </a:rPr>
              <a:t>Único responsável pelo gerenciamento do Product Backlog, que inclui as atividades: • Definir claramente os itens do Backlog do Produto; • Solicitar os itens do Product Backlog para melhor atingir os objetivos de negócio; • Assegurar que o Product Backlog é visível, transparente e claro para todos e que o time de desenvolvimento entende os itens de backlog de forma correta.</a:t>
            </a:r>
            <a:endParaRPr kumimoji="0" lang="en-US" sz="1500" b="0" i="0" u="none" strike="noStrike" kern="1200" cap="none" spc="0" normalizeH="0" baseline="0" noProof="0" dirty="0">
              <a:ln>
                <a:noFill/>
              </a:ln>
              <a:solidFill>
                <a:prstClr val="black"/>
              </a:solidFill>
              <a:effectLst/>
              <a:uLnTx/>
              <a:uFillTx/>
              <a:latin typeface="Montserrat Light" panose="00000400000000000000" pitchFamily="2" charset="0"/>
            </a:endParaRPr>
          </a:p>
        </p:txBody>
      </p:sp>
      <p:pic>
        <p:nvPicPr>
          <p:cNvPr id="19" name="Picture 18">
            <a:extLst>
              <a:ext uri="{FF2B5EF4-FFF2-40B4-BE49-F238E27FC236}">
                <a16:creationId xmlns:a16="http://schemas.microsoft.com/office/drawing/2014/main" id="{E2026346-70DC-193D-98B7-DF72195334ED}"/>
              </a:ext>
            </a:extLst>
          </p:cNvPr>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8071009" y="1209511"/>
            <a:ext cx="3546135" cy="4557990"/>
          </a:xfrm>
          <a:prstGeom prst="rect">
            <a:avLst/>
          </a:prstGeom>
          <a:effectLst>
            <a:outerShdw blurRad="63500" sx="102000" sy="102000" algn="ctr" rotWithShape="0">
              <a:prstClr val="black">
                <a:alpha val="40000"/>
              </a:prstClr>
            </a:outerShdw>
          </a:effectLst>
          <a:scene3d>
            <a:camera prst="perspectiveLeft">
              <a:rot lat="0" lon="1200000" rev="0"/>
            </a:camera>
            <a:lightRig rig="threePt" dir="t"/>
          </a:scene3d>
        </p:spPr>
      </p:pic>
      <p:pic>
        <p:nvPicPr>
          <p:cNvPr id="20" name="Picture 19">
            <a:extLst>
              <a:ext uri="{FF2B5EF4-FFF2-40B4-BE49-F238E27FC236}">
                <a16:creationId xmlns:a16="http://schemas.microsoft.com/office/drawing/2014/main" id="{57ACF228-189B-29DE-B7A3-EDE0C0CE6B82}"/>
              </a:ext>
            </a:extLst>
          </p:cNvPr>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5400000">
            <a:off x="6832381" y="2342114"/>
            <a:ext cx="2891228" cy="3132163"/>
          </a:xfrm>
          <a:prstGeom prst="rect">
            <a:avLst/>
          </a:prstGeom>
          <a:effectLst>
            <a:innerShdw blurRad="63500" dist="50800" dir="16200000">
              <a:prstClr val="black">
                <a:alpha val="50000"/>
              </a:prstClr>
            </a:innerShdw>
          </a:effectLst>
        </p:spPr>
      </p:pic>
    </p:spTree>
    <p:extLst>
      <p:ext uri="{BB962C8B-B14F-4D97-AF65-F5344CB8AC3E}">
        <p14:creationId xmlns:p14="http://schemas.microsoft.com/office/powerpoint/2010/main" val="377185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8D60FA95-829C-C78C-0FC0-88182C084574}"/>
              </a:ext>
            </a:extLst>
          </p:cNvPr>
          <p:cNvSpPr txBox="1"/>
          <p:nvPr/>
        </p:nvSpPr>
        <p:spPr>
          <a:xfrm>
            <a:off x="516108" y="1209511"/>
            <a:ext cx="5941842" cy="523220"/>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pt-BR" sz="28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TIME DE DESENVOLVIMENTO</a:t>
            </a:r>
            <a:endParaRPr kumimoji="0" lang="en-US" sz="28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3" name="TextBox 12">
            <a:extLst>
              <a:ext uri="{FF2B5EF4-FFF2-40B4-BE49-F238E27FC236}">
                <a16:creationId xmlns:a16="http://schemas.microsoft.com/office/drawing/2014/main" id="{05BFB8A8-807B-0AF3-C23C-171EF7F98965}"/>
              </a:ext>
            </a:extLst>
          </p:cNvPr>
          <p:cNvSpPr txBox="1"/>
          <p:nvPr/>
        </p:nvSpPr>
        <p:spPr>
          <a:xfrm>
            <a:off x="516108" y="1936015"/>
            <a:ext cx="5941842" cy="216982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sz="1500" b="0" i="0" u="none" strike="noStrike" kern="1200" cap="none" spc="0" normalizeH="0" baseline="0" noProof="0" dirty="0">
                <a:ln>
                  <a:noFill/>
                </a:ln>
                <a:solidFill>
                  <a:prstClr val="black"/>
                </a:solidFill>
                <a:effectLst/>
                <a:uLnTx/>
                <a:uFillTx/>
                <a:latin typeface="Montserrat Light" panose="00000400000000000000" pitchFamily="2" charset="0"/>
              </a:rPr>
              <a:t>Times de Desenvolvimento são multidisciplinares, possuindo todas as habilidades necessárias para criação de um incremento do produto. Os membros individuais do Time podem ter habilidades especializadas e áreas de foco, mas a responsabilidade pertence ao time de desenvolvimento como um todo.</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pt-BR" sz="1500" b="0" i="0" u="none" strike="noStrike" kern="1200" cap="none" spc="0" normalizeH="0" baseline="0" noProof="0" dirty="0">
                <a:ln>
                  <a:noFill/>
                </a:ln>
                <a:solidFill>
                  <a:prstClr val="black"/>
                </a:solidFill>
                <a:effectLst/>
                <a:uLnTx/>
                <a:uFillTx/>
                <a:latin typeface="Montserrat Light" panose="00000400000000000000" pitchFamily="2" charset="0"/>
              </a:rPr>
              <a:t>Times de desenvolvimento não contêm subequipes dedicadas a áreas particulares como testes ou análise de negócios.</a:t>
            </a:r>
            <a:endParaRPr kumimoji="0" lang="en-US" sz="1500" b="0" i="0" u="none" strike="noStrike" kern="1200" cap="none" spc="0" normalizeH="0" baseline="0" noProof="0" dirty="0">
              <a:ln>
                <a:noFill/>
              </a:ln>
              <a:solidFill>
                <a:prstClr val="black"/>
              </a:solidFill>
              <a:effectLst/>
              <a:uLnTx/>
              <a:uFillTx/>
              <a:latin typeface="Montserrat Light" panose="00000400000000000000" pitchFamily="2" charset="0"/>
            </a:endParaRPr>
          </a:p>
        </p:txBody>
      </p:sp>
      <p:pic>
        <p:nvPicPr>
          <p:cNvPr id="19" name="Picture 18">
            <a:extLst>
              <a:ext uri="{FF2B5EF4-FFF2-40B4-BE49-F238E27FC236}">
                <a16:creationId xmlns:a16="http://schemas.microsoft.com/office/drawing/2014/main" id="{E2026346-70DC-193D-98B7-DF72195334ED}"/>
              </a:ext>
            </a:extLst>
          </p:cNvPr>
          <p:cNvPicPr>
            <a:picLocks noChangeAspect="1"/>
          </p:cNvPicPr>
          <p:nvPr/>
        </p:nvPicPr>
        <p:blipFill>
          <a:blip r:embed="rId3">
            <a:duotone>
              <a:prstClr val="black"/>
              <a:schemeClr val="accent3">
                <a:tint val="45000"/>
                <a:satMod val="400000"/>
              </a:schemeClr>
            </a:duotone>
            <a:extLst>
              <a:ext uri="{28A0092B-C50C-407E-A947-70E740481C1C}">
                <a14:useLocalDpi xmlns:a14="http://schemas.microsoft.com/office/drawing/2010/main" val="0"/>
              </a:ext>
            </a:extLst>
          </a:blip>
          <a:stretch>
            <a:fillRect/>
          </a:stretch>
        </p:blipFill>
        <p:spPr>
          <a:xfrm>
            <a:off x="8071009" y="1209511"/>
            <a:ext cx="3546135" cy="4557990"/>
          </a:xfrm>
          <a:prstGeom prst="rect">
            <a:avLst/>
          </a:prstGeom>
          <a:effectLst>
            <a:outerShdw blurRad="63500" sx="102000" sy="102000" algn="ctr" rotWithShape="0">
              <a:prstClr val="black">
                <a:alpha val="40000"/>
              </a:prstClr>
            </a:outerShdw>
          </a:effectLst>
          <a:scene3d>
            <a:camera prst="perspectiveLeft">
              <a:rot lat="0" lon="1200000" rev="0"/>
            </a:camera>
            <a:lightRig rig="threePt" dir="t"/>
          </a:scene3d>
        </p:spPr>
      </p:pic>
      <p:pic>
        <p:nvPicPr>
          <p:cNvPr id="20" name="Picture 19">
            <a:extLst>
              <a:ext uri="{FF2B5EF4-FFF2-40B4-BE49-F238E27FC236}">
                <a16:creationId xmlns:a16="http://schemas.microsoft.com/office/drawing/2014/main" id="{57ACF228-189B-29DE-B7A3-EDE0C0CE6B82}"/>
              </a:ext>
            </a:extLst>
          </p:cNvPr>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rot="5400000">
            <a:off x="6832381" y="2342114"/>
            <a:ext cx="2891228" cy="3132163"/>
          </a:xfrm>
          <a:prstGeom prst="rect">
            <a:avLst/>
          </a:prstGeom>
          <a:effectLst>
            <a:innerShdw blurRad="63500" dist="50800" dir="16200000">
              <a:prstClr val="black">
                <a:alpha val="50000"/>
              </a:prstClr>
            </a:innerShdw>
          </a:effectLst>
        </p:spPr>
      </p:pic>
    </p:spTree>
    <p:extLst>
      <p:ext uri="{BB962C8B-B14F-4D97-AF65-F5344CB8AC3E}">
        <p14:creationId xmlns:p14="http://schemas.microsoft.com/office/powerpoint/2010/main" val="1569624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Montserrat" panose="00000800000000000000" pitchFamily="2" charset="0"/>
              </a:rPr>
              <a:t>SCRUM MASTER</a:t>
            </a:r>
            <a:endPar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1" name="TextBox 10">
            <a:extLst>
              <a:ext uri="{FF2B5EF4-FFF2-40B4-BE49-F238E27FC236}">
                <a16:creationId xmlns:a16="http://schemas.microsoft.com/office/drawing/2014/main" id="{EF290EA9-AF23-A590-BAFE-C299BB56A01C}"/>
              </a:ext>
            </a:extLst>
          </p:cNvPr>
          <p:cNvSpPr txBox="1"/>
          <p:nvPr/>
        </p:nvSpPr>
        <p:spPr>
          <a:xfrm>
            <a:off x="4767943" y="1897278"/>
            <a:ext cx="2656114"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Montserrat" panose="00000800000000000000" pitchFamily="2" charset="0"/>
                <a:ea typeface="+mn-ea"/>
                <a:cs typeface="+mn-cs"/>
              </a:rPr>
              <a:t>DEFINAÇÃO</a:t>
            </a: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558422"/>
            <a:ext cx="9464292" cy="132343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É responsável por garantir que o Scrum é entendido e adequadamente aplicado, através da garantia de que o Time está aderindo às teorias, práticas e regras do Scrum. É um líder servidor para o Time Scrum. Facilita o processo de entendimento por parte do Time Scrum, de quais interações com o Scrum estão sendo úteis e quais as que não são. O Scrum Master pelo Time ajuda a mudar estas interações para maximizar o valor criado.</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3702311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Montserrat" panose="00000800000000000000" pitchFamily="2" charset="0"/>
              </a:rPr>
              <a:t>SCRUM MASTER</a:t>
            </a:r>
            <a:endPar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1" name="TextBox 10">
            <a:extLst>
              <a:ext uri="{FF2B5EF4-FFF2-40B4-BE49-F238E27FC236}">
                <a16:creationId xmlns:a16="http://schemas.microsoft.com/office/drawing/2014/main" id="{EF290EA9-AF23-A590-BAFE-C299BB56A01C}"/>
              </a:ext>
            </a:extLst>
          </p:cNvPr>
          <p:cNvSpPr txBox="1"/>
          <p:nvPr/>
        </p:nvSpPr>
        <p:spPr>
          <a:xfrm>
            <a:off x="4598633" y="1897278"/>
            <a:ext cx="2825424" cy="400110"/>
          </a:xfrm>
          <a:prstGeom prst="rect">
            <a:avLst/>
          </a:prstGeom>
          <a:noFill/>
        </p:spPr>
        <p:txBody>
          <a:bodyPr wrap="square" rtlCol="0">
            <a:spAutoFit/>
          </a:bodyPr>
          <a:lstStyle/>
          <a:p>
            <a:pPr lvl="0" algn="ctr">
              <a:defRPr/>
            </a:pPr>
            <a:r>
              <a:rPr lang="pt-BR" sz="2000" dirty="0" err="1">
                <a:latin typeface="Montserrat Light" panose="020B0604020202020204" charset="0"/>
              </a:rPr>
              <a:t>Product</a:t>
            </a:r>
            <a:r>
              <a:rPr lang="pt-BR" sz="2000" dirty="0">
                <a:latin typeface="Montserrat Light" panose="020B0604020202020204" charset="0"/>
              </a:rPr>
              <a:t> Backlog</a:t>
            </a:r>
            <a:endParaRPr kumimoji="0" lang="en-US" sz="2000" b="0" i="0" u="none" strike="noStrike" kern="1200" cap="none" spc="0" normalizeH="0" baseline="0" noProof="0" dirty="0">
              <a:ln>
                <a:noFill/>
              </a:ln>
              <a:solidFill>
                <a:prstClr val="black"/>
              </a:solidFill>
              <a:effectLst/>
              <a:uLnTx/>
              <a:uFillTx/>
              <a:latin typeface="Montserrat Light" panose="020B0604020202020204" charset="0"/>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416379"/>
            <a:ext cx="9464292" cy="107721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Identifica técnicas para o gerenciamento efetivo do Product Backlog; </a:t>
            </a:r>
            <a:r>
              <a:rPr lang="pt-BR" sz="1600" dirty="0" err="1">
                <a:latin typeface="Montserrat Light" panose="020B0604020202020204" charset="0"/>
              </a:rPr>
              <a:t>Communica</a:t>
            </a:r>
            <a:r>
              <a:rPr lang="pt-BR" sz="1600" dirty="0">
                <a:latin typeface="Montserrat Light" panose="020B0604020202020204" charset="0"/>
              </a:rPr>
              <a:t> a visão, objetivos e itens de backlog para o Time de Desenvolvimento; Treina o Time Scrum Team a criar um Product Backlog claro e conciso; Entende e pratica agilidade; Facilita eventos Scrum quando necessário.</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3308725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32E8157-4685-D2C6-03EA-1432FE1AAA46}"/>
              </a:ext>
            </a:extLst>
          </p:cNvPr>
          <p:cNvSpPr txBox="1"/>
          <p:nvPr/>
        </p:nvSpPr>
        <p:spPr>
          <a:xfrm>
            <a:off x="1363854" y="470236"/>
            <a:ext cx="9464292" cy="1015663"/>
          </a:xfrm>
          <a:prstGeom prst="rect">
            <a:avLst/>
          </a:prstGeom>
          <a:solidFill>
            <a:srgbClr val="FFC000"/>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a:solidFill>
                  <a:prstClr val="black"/>
                </a:solidFill>
                <a:latin typeface="Montserrat" panose="00000800000000000000" pitchFamily="2" charset="0"/>
              </a:rPr>
              <a:t>SCRUM MASTER</a:t>
            </a:r>
            <a:endParaRPr kumimoji="0" lang="en-US" sz="6000" b="1" i="0" u="none" strike="noStrike" kern="1200" cap="none" spc="0" normalizeH="0" baseline="0" noProof="0" dirty="0">
              <a:ln>
                <a:noFill/>
              </a:ln>
              <a:solidFill>
                <a:prstClr val="black"/>
              </a:solidFill>
              <a:effectLst/>
              <a:uLnTx/>
              <a:uFillTx/>
              <a:latin typeface="Montserrat" panose="00000800000000000000" pitchFamily="2" charset="0"/>
              <a:ea typeface="+mn-ea"/>
              <a:cs typeface="+mn-cs"/>
            </a:endParaRPr>
          </a:p>
        </p:txBody>
      </p:sp>
      <p:sp>
        <p:nvSpPr>
          <p:cNvPr id="11" name="TextBox 10">
            <a:extLst>
              <a:ext uri="{FF2B5EF4-FFF2-40B4-BE49-F238E27FC236}">
                <a16:creationId xmlns:a16="http://schemas.microsoft.com/office/drawing/2014/main" id="{EF290EA9-AF23-A590-BAFE-C299BB56A01C}"/>
              </a:ext>
            </a:extLst>
          </p:cNvPr>
          <p:cNvSpPr txBox="1"/>
          <p:nvPr/>
        </p:nvSpPr>
        <p:spPr>
          <a:xfrm>
            <a:off x="3973074" y="1834351"/>
            <a:ext cx="4245851"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2000" dirty="0">
                <a:latin typeface="Montserrat Light" panose="020B0604020202020204" charset="0"/>
              </a:rPr>
              <a:t>Apoio ao Time de Desenvolvimento</a:t>
            </a:r>
            <a:endParaRPr kumimoji="0" lang="en-US" sz="2000" b="0" i="0" u="none" strike="noStrike" kern="1200" cap="none" spc="0" normalizeH="0" baseline="0" noProof="0" dirty="0">
              <a:ln>
                <a:noFill/>
              </a:ln>
              <a:solidFill>
                <a:prstClr val="black"/>
              </a:solidFill>
              <a:effectLst/>
              <a:uLnTx/>
              <a:uFillTx/>
              <a:latin typeface="Montserrat Light" panose="020B0604020202020204" charset="0"/>
            </a:endParaRPr>
          </a:p>
        </p:txBody>
      </p:sp>
      <p:sp>
        <p:nvSpPr>
          <p:cNvPr id="12" name="TextBox 11">
            <a:extLst>
              <a:ext uri="{FF2B5EF4-FFF2-40B4-BE49-F238E27FC236}">
                <a16:creationId xmlns:a16="http://schemas.microsoft.com/office/drawing/2014/main" id="{B0B58059-4934-A496-5F4B-ADC68C97EAC1}"/>
              </a:ext>
            </a:extLst>
          </p:cNvPr>
          <p:cNvSpPr txBox="1"/>
          <p:nvPr/>
        </p:nvSpPr>
        <p:spPr>
          <a:xfrm>
            <a:off x="1363854" y="2622919"/>
            <a:ext cx="9464292" cy="107721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BR" sz="1600" dirty="0">
                <a:latin typeface="Montserrat Light" panose="020B0604020202020204" charset="0"/>
              </a:rPr>
              <a:t>Apoio ao Time de Desenvolvimento: Treina em auto organização e multidisciplinaridade; Treina e conduz o Time de Desenvolvimento a criar produtos de alto valor; Remove impedimentos para promover o progresso do Time de Desenvolvimento; Facilita eventos Scrum conforme necessário.</a:t>
            </a:r>
            <a:endParaRPr kumimoji="0" lang="en-US" sz="1600" b="0" i="0" u="none" strike="noStrike" kern="1200" cap="none" spc="0" normalizeH="0" baseline="0" noProof="0" dirty="0">
              <a:ln>
                <a:noFill/>
              </a:ln>
              <a:solidFill>
                <a:prstClr val="black"/>
              </a:solidFill>
              <a:effectLst/>
              <a:uLnTx/>
              <a:uFillTx/>
              <a:latin typeface="Montserrat Light" panose="020B0604020202020204" charset="0"/>
            </a:endParaRPr>
          </a:p>
        </p:txBody>
      </p:sp>
    </p:spTree>
    <p:extLst>
      <p:ext uri="{BB962C8B-B14F-4D97-AF65-F5344CB8AC3E}">
        <p14:creationId xmlns:p14="http://schemas.microsoft.com/office/powerpoint/2010/main" val="18384239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TotalTime>
  <Words>1449</Words>
  <Application>Microsoft Office PowerPoint</Application>
  <PresentationFormat>Widescreen</PresentationFormat>
  <Paragraphs>71</Paragraphs>
  <Slides>21</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21</vt:i4>
      </vt:variant>
    </vt:vector>
  </HeadingPairs>
  <TitlesOfParts>
    <vt:vector size="27" baseType="lpstr">
      <vt:lpstr>Montserrat Light</vt:lpstr>
      <vt:lpstr>Calibri</vt:lpstr>
      <vt:lpstr>Arial</vt:lpstr>
      <vt:lpstr>Montserrat</vt:lpstr>
      <vt:lpstr>Calibri Light</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Guillermo</dc:creator>
  <cp:lastModifiedBy>Lab07</cp:lastModifiedBy>
  <cp:revision>5</cp:revision>
  <dcterms:created xsi:type="dcterms:W3CDTF">2022-07-22T15:04:49Z</dcterms:created>
  <dcterms:modified xsi:type="dcterms:W3CDTF">2023-05-17T10:33:03Z</dcterms:modified>
</cp:coreProperties>
</file>

<file path=docProps/thumbnail.jpeg>
</file>